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467" r:id="rId28"/>
    <p:sldId id="282" r:id="rId29"/>
    <p:sldId id="283" r:id="rId30"/>
    <p:sldId id="284" r:id="rId31"/>
    <p:sldId id="285" r:id="rId32"/>
    <p:sldId id="286" r:id="rId33"/>
    <p:sldId id="287" r:id="rId34"/>
    <p:sldId id="288" r:id="rId35"/>
    <p:sldId id="289" r:id="rId36"/>
    <p:sldId id="290" r:id="rId37"/>
    <p:sldId id="291" r:id="rId38"/>
    <p:sldId id="292" r:id="rId39"/>
    <p:sldId id="468"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 id="469" r:id="rId75"/>
    <p:sldId id="327" r:id="rId76"/>
    <p:sldId id="328" r:id="rId77"/>
    <p:sldId id="329" r:id="rId78"/>
    <p:sldId id="330" r:id="rId79"/>
    <p:sldId id="331" r:id="rId80"/>
    <p:sldId id="332" r:id="rId81"/>
    <p:sldId id="333" r:id="rId82"/>
    <p:sldId id="334" r:id="rId83"/>
    <p:sldId id="335" r:id="rId84"/>
    <p:sldId id="336" r:id="rId85"/>
    <p:sldId id="337" r:id="rId86"/>
    <p:sldId id="338" r:id="rId87"/>
    <p:sldId id="339" r:id="rId88"/>
    <p:sldId id="340" r:id="rId89"/>
    <p:sldId id="341" r:id="rId90"/>
    <p:sldId id="342" r:id="rId91"/>
    <p:sldId id="343" r:id="rId92"/>
    <p:sldId id="344" r:id="rId93"/>
    <p:sldId id="345" r:id="rId94"/>
    <p:sldId id="346" r:id="rId95"/>
    <p:sldId id="347" r:id="rId96"/>
    <p:sldId id="348" r:id="rId97"/>
    <p:sldId id="349" r:id="rId98"/>
    <p:sldId id="350" r:id="rId99"/>
    <p:sldId id="351" r:id="rId100"/>
    <p:sldId id="352" r:id="rId101"/>
    <p:sldId id="353" r:id="rId102"/>
    <p:sldId id="354" r:id="rId103"/>
    <p:sldId id="355" r:id="rId104"/>
    <p:sldId id="356" r:id="rId105"/>
    <p:sldId id="357" r:id="rId106"/>
    <p:sldId id="358" r:id="rId107"/>
    <p:sldId id="359" r:id="rId108"/>
    <p:sldId id="360" r:id="rId109"/>
    <p:sldId id="361" r:id="rId110"/>
    <p:sldId id="362" r:id="rId111"/>
    <p:sldId id="363" r:id="rId112"/>
    <p:sldId id="364" r:id="rId113"/>
    <p:sldId id="365" r:id="rId114"/>
    <p:sldId id="366" r:id="rId115"/>
    <p:sldId id="367" r:id="rId116"/>
    <p:sldId id="368" r:id="rId117"/>
    <p:sldId id="369" r:id="rId118"/>
    <p:sldId id="370" r:id="rId119"/>
    <p:sldId id="371" r:id="rId120"/>
    <p:sldId id="372" r:id="rId121"/>
    <p:sldId id="373" r:id="rId122"/>
    <p:sldId id="374" r:id="rId123"/>
    <p:sldId id="375" r:id="rId124"/>
    <p:sldId id="376" r:id="rId125"/>
    <p:sldId id="377" r:id="rId126"/>
    <p:sldId id="378" r:id="rId127"/>
    <p:sldId id="379" r:id="rId128"/>
    <p:sldId id="380" r:id="rId129"/>
    <p:sldId id="381" r:id="rId130"/>
    <p:sldId id="382" r:id="rId131"/>
    <p:sldId id="383" r:id="rId132"/>
    <p:sldId id="384" r:id="rId133"/>
    <p:sldId id="385" r:id="rId134"/>
    <p:sldId id="386" r:id="rId135"/>
    <p:sldId id="387" r:id="rId136"/>
    <p:sldId id="388" r:id="rId137"/>
    <p:sldId id="389" r:id="rId138"/>
    <p:sldId id="390" r:id="rId139"/>
    <p:sldId id="391" r:id="rId140"/>
    <p:sldId id="392" r:id="rId141"/>
    <p:sldId id="393" r:id="rId142"/>
    <p:sldId id="394" r:id="rId143"/>
    <p:sldId id="395" r:id="rId144"/>
    <p:sldId id="396" r:id="rId145"/>
    <p:sldId id="397" r:id="rId146"/>
    <p:sldId id="398" r:id="rId147"/>
    <p:sldId id="399" r:id="rId148"/>
    <p:sldId id="400" r:id="rId149"/>
    <p:sldId id="402" r:id="rId150"/>
    <p:sldId id="403" r:id="rId151"/>
    <p:sldId id="404" r:id="rId152"/>
    <p:sldId id="405" r:id="rId153"/>
    <p:sldId id="406" r:id="rId154"/>
    <p:sldId id="401" r:id="rId155"/>
    <p:sldId id="407" r:id="rId156"/>
    <p:sldId id="408" r:id="rId157"/>
    <p:sldId id="409" r:id="rId158"/>
    <p:sldId id="410" r:id="rId159"/>
    <p:sldId id="411" r:id="rId160"/>
    <p:sldId id="412" r:id="rId161"/>
    <p:sldId id="420" r:id="rId162"/>
    <p:sldId id="421" r:id="rId163"/>
    <p:sldId id="422" r:id="rId164"/>
    <p:sldId id="423" r:id="rId165"/>
    <p:sldId id="428" r:id="rId166"/>
    <p:sldId id="429" r:id="rId167"/>
    <p:sldId id="430" r:id="rId168"/>
    <p:sldId id="431" r:id="rId169"/>
    <p:sldId id="432" r:id="rId170"/>
    <p:sldId id="434" r:id="rId171"/>
    <p:sldId id="435" r:id="rId172"/>
    <p:sldId id="436" r:id="rId173"/>
    <p:sldId id="437" r:id="rId174"/>
    <p:sldId id="438" r:id="rId175"/>
    <p:sldId id="439" r:id="rId176"/>
    <p:sldId id="440" r:id="rId177"/>
    <p:sldId id="441" r:id="rId178"/>
    <p:sldId id="442" r:id="rId179"/>
    <p:sldId id="443" r:id="rId180"/>
    <p:sldId id="444" r:id="rId181"/>
    <p:sldId id="445" r:id="rId182"/>
    <p:sldId id="446" r:id="rId183"/>
    <p:sldId id="447" r:id="rId184"/>
    <p:sldId id="448" r:id="rId185"/>
    <p:sldId id="449" r:id="rId186"/>
    <p:sldId id="450" r:id="rId187"/>
    <p:sldId id="451" r:id="rId188"/>
    <p:sldId id="452" r:id="rId189"/>
    <p:sldId id="456" r:id="rId190"/>
    <p:sldId id="457" r:id="rId191"/>
    <p:sldId id="459" r:id="rId192"/>
    <p:sldId id="460" r:id="rId193"/>
    <p:sldId id="461" r:id="rId194"/>
    <p:sldId id="462" r:id="rId195"/>
    <p:sldId id="464" r:id="rId196"/>
    <p:sldId id="465" r:id="rId197"/>
    <p:sldId id="466" r:id="rId19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0" d="100"/>
          <a:sy n="70" d="100"/>
        </p:scale>
        <p:origin x="-1386"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190" Type="http://schemas.openxmlformats.org/officeDocument/2006/relationships/slide" Target="slides/slide189.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viewProps" Target="viewProp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theme" Target="theme/theme1.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tableStyles" Target="tableStyles.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2"/>
      </p:bgRef>
    </p:bg>
    <p:spTree>
      <p:nvGrpSpPr>
        <p:cNvPr id="1" name=""/>
        <p:cNvGrpSpPr/>
        <p:nvPr/>
      </p:nvGrpSpPr>
      <p:grpSpPr>
        <a:xfrm>
          <a:off x="0" y="0"/>
          <a:ext cx="0" cy="0"/>
          <a:chOff x="0" y="0"/>
          <a:chExt cx="0" cy="0"/>
        </a:xfrm>
      </p:grpSpPr>
      <p:sp>
        <p:nvSpPr>
          <p:cNvPr id="7" name="مستطيل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2362200" y="4038600"/>
            <a:ext cx="6477000" cy="1828800"/>
          </a:xfrm>
        </p:spPr>
        <p:txBody>
          <a:bodyPr anchor="b"/>
          <a:lstStyle>
            <a:lvl1pPr>
              <a:defRPr cap="all" baseline="0"/>
            </a:lvl1pPr>
          </a:lstStyle>
          <a:p>
            <a:r>
              <a:rPr kumimoji="0" lang="ar-SA"/>
              <a:t>انقر لتحرير نمط العنوان الرئيسي</a:t>
            </a:r>
            <a:endParaRPr kumimoji="0" lang="en-US"/>
          </a:p>
        </p:txBody>
      </p:sp>
      <p:sp>
        <p:nvSpPr>
          <p:cNvPr id="9" name="عنوان فرعي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B8ABB09-4A1D-463E-8065-109CC2B7EFAA}" type="datetimeFigureOut">
              <a:rPr lang="ar-SA" smtClean="0"/>
              <a:pPr/>
              <a:t>11/09/44</a:t>
            </a:fld>
            <a:endParaRPr lang="ar-SA"/>
          </a:p>
        </p:txBody>
      </p:sp>
      <p:sp>
        <p:nvSpPr>
          <p:cNvPr id="17" name="عنصر نائب للتذييل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ar-SA"/>
          </a:p>
        </p:txBody>
      </p:sp>
      <p:sp>
        <p:nvSpPr>
          <p:cNvPr id="29" name="عنصر نائب لرقم الشريحة 28"/>
          <p:cNvSpPr>
            <a:spLocks noGrp="1"/>
          </p:cNvSpPr>
          <p:nvPr>
            <p:ph type="sldNum" sz="quarter" idx="12"/>
          </p:nvPr>
        </p:nvSpPr>
        <p:spPr>
          <a:xfrm>
            <a:off x="8001000" y="228600"/>
            <a:ext cx="838200" cy="381000"/>
          </a:xfrm>
        </p:spPr>
        <p:txBody>
          <a:bodyPr/>
          <a:lstStyle>
            <a:lvl1pPr>
              <a:defRPr>
                <a:solidFill>
                  <a:schemeClr val="tx2"/>
                </a:solidFill>
              </a:defRPr>
            </a:lvl1p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11/09/44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bg>
      <p:bgRef idx="1001">
        <a:schemeClr val="bg1"/>
      </p:bgRef>
    </p:bg>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53200" y="609600"/>
            <a:ext cx="2057400" cy="5516563"/>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609600"/>
            <a:ext cx="5562600" cy="5516564"/>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a:xfrm>
            <a:off x="6553200" y="6248402"/>
            <a:ext cx="2209800" cy="365125"/>
          </a:xfrm>
        </p:spPr>
        <p:txBody>
          <a:bodyPr/>
          <a:lstStyle/>
          <a:p>
            <a:fld id="{1B8ABB09-4A1D-463E-8065-109CC2B7EFAA}" type="datetimeFigureOut">
              <a:rPr lang="ar-SA" smtClean="0"/>
              <a:pPr/>
              <a:t>11/09/44</a:t>
            </a:fld>
            <a:endParaRPr lang="ar-SA"/>
          </a:p>
        </p:txBody>
      </p:sp>
      <p:sp>
        <p:nvSpPr>
          <p:cNvPr id="5" name="عنصر نائب للتذييل 4"/>
          <p:cNvSpPr>
            <a:spLocks noGrp="1"/>
          </p:cNvSpPr>
          <p:nvPr>
            <p:ph type="ftr" sz="quarter" idx="11"/>
          </p:nvPr>
        </p:nvSpPr>
        <p:spPr>
          <a:xfrm>
            <a:off x="457201" y="6248207"/>
            <a:ext cx="5573483" cy="365125"/>
          </a:xfrm>
        </p:spPr>
        <p:txBody>
          <a:bodyPr/>
          <a:lstStyle/>
          <a:p>
            <a:endParaRPr lang="ar-SA"/>
          </a:p>
        </p:txBody>
      </p:sp>
      <p:sp>
        <p:nvSpPr>
          <p:cNvPr id="7" name="مستطيل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مستطيل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مستطيل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rot="5400000">
            <a:off x="5989638" y="144462"/>
            <a:ext cx="533400" cy="244476"/>
          </a:xfrm>
        </p:spPr>
        <p:txBody>
          <a:bodyPr/>
          <a:lstStyle/>
          <a:p>
            <a:fld id="{0B34F065-1154-456A-91E3-76DE8E75E17B}"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612648" y="228600"/>
            <a:ext cx="8153400" cy="990600"/>
          </a:xfrm>
        </p:spPr>
        <p:txBody>
          <a:bodyPr/>
          <a:lstStyle/>
          <a:p>
            <a:r>
              <a:rPr kumimoji="0" lang="ar-SA"/>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11/09/44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lvl1pPr>
              <a:defRPr>
                <a:solidFill>
                  <a:srgbClr val="FFFFFF"/>
                </a:solidFill>
              </a:defRPr>
            </a:lvl1pPr>
          </a:lstStyle>
          <a:p>
            <a:fld id="{0B34F065-1154-456A-91E3-76DE8E75E17B}" type="slidenum">
              <a:rPr lang="ar-SA" smtClean="0"/>
              <a:pPr/>
              <a:t>‹#›</a:t>
            </a:fld>
            <a:endParaRPr lang="ar-SA"/>
          </a:p>
        </p:txBody>
      </p:sp>
      <p:sp>
        <p:nvSpPr>
          <p:cNvPr id="8" name="عنصر نائب للمحتوى 7"/>
          <p:cNvSpPr>
            <a:spLocks noGrp="1"/>
          </p:cNvSpPr>
          <p:nvPr>
            <p:ph sz="quarter" idx="1"/>
          </p:nvPr>
        </p:nvSpPr>
        <p:spPr>
          <a:xfrm>
            <a:off x="612648" y="1600200"/>
            <a:ext cx="8153400" cy="44958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7" name="مستطيل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ar-SA"/>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1B8ABB09-4A1D-463E-8065-109CC2B7EFAA}" type="datetimeFigureOut">
              <a:rPr lang="ar-SA" smtClean="0"/>
              <a:pPr/>
              <a:t>11/09/44</a:t>
            </a:fld>
            <a:endParaRPr lang="ar-SA"/>
          </a:p>
        </p:txBody>
      </p:sp>
      <p:sp>
        <p:nvSpPr>
          <p:cNvPr id="13" name="عنصر نائب لرقم الشريحة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B34F065-1154-456A-91E3-76DE8E75E17B}" type="slidenum">
              <a:rPr lang="ar-SA" smtClean="0"/>
              <a:pPr/>
              <a:t>‹#›</a:t>
            </a:fld>
            <a:endParaRPr lang="ar-SA"/>
          </a:p>
        </p:txBody>
      </p:sp>
      <p:sp>
        <p:nvSpPr>
          <p:cNvPr id="14" name="عنصر نائب للتذييل 13"/>
          <p:cNvSpPr>
            <a:spLocks noGrp="1"/>
          </p:cNvSpPr>
          <p:nvPr>
            <p:ph type="ftr" sz="quarter" idx="12"/>
          </p:nvPr>
        </p:nvSpPr>
        <p:spPr/>
        <p:txBody>
          <a:bodyPr/>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9" name="عنصر نائب للمحتوى 8"/>
          <p:cNvSpPr>
            <a:spLocks noGrp="1"/>
          </p:cNvSpPr>
          <p:nvPr>
            <p:ph sz="quarter" idx="1"/>
          </p:nvPr>
        </p:nvSpPr>
        <p:spPr>
          <a:xfrm>
            <a:off x="609600" y="1589567"/>
            <a:ext cx="388620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1" name="عنصر نائب للمحتوى 10"/>
          <p:cNvSpPr>
            <a:spLocks noGrp="1"/>
          </p:cNvSpPr>
          <p:nvPr>
            <p:ph sz="quarter" idx="2"/>
          </p:nvPr>
        </p:nvSpPr>
        <p:spPr>
          <a:xfrm>
            <a:off x="4844901" y="1589567"/>
            <a:ext cx="388620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8" name="عنصر نائب للتاريخ 7"/>
          <p:cNvSpPr>
            <a:spLocks noGrp="1"/>
          </p:cNvSpPr>
          <p:nvPr>
            <p:ph type="dt" sz="half" idx="15"/>
          </p:nvPr>
        </p:nvSpPr>
        <p:spPr/>
        <p:txBody>
          <a:bodyPr rtlCol="0"/>
          <a:lstStyle/>
          <a:p>
            <a:fld id="{1B8ABB09-4A1D-463E-8065-109CC2B7EFAA}" type="datetimeFigureOut">
              <a:rPr lang="ar-SA" smtClean="0"/>
              <a:pPr/>
              <a:t>11/09/44</a:t>
            </a:fld>
            <a:endParaRPr lang="ar-SA"/>
          </a:p>
        </p:txBody>
      </p:sp>
      <p:sp>
        <p:nvSpPr>
          <p:cNvPr id="10" name="عنصر نائب لرقم الشريحة 9"/>
          <p:cNvSpPr>
            <a:spLocks noGrp="1"/>
          </p:cNvSpPr>
          <p:nvPr>
            <p:ph type="sldNum" sz="quarter" idx="16"/>
          </p:nvPr>
        </p:nvSpPr>
        <p:spPr/>
        <p:txBody>
          <a:bodyPr rtlCol="0"/>
          <a:lstStyle/>
          <a:p>
            <a:fld id="{0B34F065-1154-456A-91E3-76DE8E75E17B}" type="slidenum">
              <a:rPr lang="ar-SA" smtClean="0"/>
              <a:pPr/>
              <a:t>‹#›</a:t>
            </a:fld>
            <a:endParaRPr lang="ar-SA"/>
          </a:p>
        </p:txBody>
      </p:sp>
      <p:sp>
        <p:nvSpPr>
          <p:cNvPr id="12" name="عنصر نائب للتذييل 11"/>
          <p:cNvSpPr>
            <a:spLocks noGrp="1"/>
          </p:cNvSpPr>
          <p:nvPr>
            <p:ph type="ftr" sz="quarter" idx="17"/>
          </p:nvPr>
        </p:nvSpPr>
        <p:spPr/>
        <p:txBody>
          <a:bodyPr rtlCol="0"/>
          <a:lstStyle/>
          <a:p>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273050"/>
            <a:ext cx="8153400" cy="869950"/>
          </a:xfrm>
        </p:spPr>
        <p:txBody>
          <a:bodyPr anchor="ctr"/>
          <a:lstStyle>
            <a:lvl1pPr>
              <a:defRPr/>
            </a:lvl1pPr>
          </a:lstStyle>
          <a:p>
            <a:r>
              <a:rPr kumimoji="0" lang="ar-SA"/>
              <a:t>انقر لتحرير نمط العنوان الرئيسي</a:t>
            </a:r>
            <a:endParaRPr kumimoji="0" lang="en-US"/>
          </a:p>
        </p:txBody>
      </p:sp>
      <p:sp>
        <p:nvSpPr>
          <p:cNvPr id="11" name="عنصر نائب للمحتوى 10"/>
          <p:cNvSpPr>
            <a:spLocks noGrp="1"/>
          </p:cNvSpPr>
          <p:nvPr>
            <p:ph sz="quarter" idx="2"/>
          </p:nvPr>
        </p:nvSpPr>
        <p:spPr>
          <a:xfrm>
            <a:off x="609600" y="2438400"/>
            <a:ext cx="3886200" cy="35814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3" name="عنصر نائب للمحتوى 12"/>
          <p:cNvSpPr>
            <a:spLocks noGrp="1"/>
          </p:cNvSpPr>
          <p:nvPr>
            <p:ph sz="quarter" idx="4"/>
          </p:nvPr>
        </p:nvSpPr>
        <p:spPr>
          <a:xfrm>
            <a:off x="4800600" y="2438400"/>
            <a:ext cx="3886200" cy="35814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 name="عنصر نائب للتاريخ 9"/>
          <p:cNvSpPr>
            <a:spLocks noGrp="1"/>
          </p:cNvSpPr>
          <p:nvPr>
            <p:ph type="dt" sz="half" idx="15"/>
          </p:nvPr>
        </p:nvSpPr>
        <p:spPr/>
        <p:txBody>
          <a:bodyPr rtlCol="0"/>
          <a:lstStyle/>
          <a:p>
            <a:fld id="{1B8ABB09-4A1D-463E-8065-109CC2B7EFAA}" type="datetimeFigureOut">
              <a:rPr lang="ar-SA" smtClean="0"/>
              <a:pPr/>
              <a:t>11/09/44</a:t>
            </a:fld>
            <a:endParaRPr lang="ar-SA"/>
          </a:p>
        </p:txBody>
      </p:sp>
      <p:sp>
        <p:nvSpPr>
          <p:cNvPr id="12" name="عنصر نائب لرقم الشريحة 11"/>
          <p:cNvSpPr>
            <a:spLocks noGrp="1"/>
          </p:cNvSpPr>
          <p:nvPr>
            <p:ph type="sldNum" sz="quarter" idx="16"/>
          </p:nvPr>
        </p:nvSpPr>
        <p:spPr/>
        <p:txBody>
          <a:bodyPr rtlCol="0"/>
          <a:lstStyle/>
          <a:p>
            <a:fld id="{0B34F065-1154-456A-91E3-76DE8E75E17B}" type="slidenum">
              <a:rPr lang="ar-SA" smtClean="0"/>
              <a:pPr/>
              <a:t>‹#›</a:t>
            </a:fld>
            <a:endParaRPr lang="ar-SA"/>
          </a:p>
        </p:txBody>
      </p:sp>
      <p:sp>
        <p:nvSpPr>
          <p:cNvPr id="14" name="عنصر نائب للتذييل 13"/>
          <p:cNvSpPr>
            <a:spLocks noGrp="1"/>
          </p:cNvSpPr>
          <p:nvPr>
            <p:ph type="ftr" sz="quarter" idx="17"/>
          </p:nvPr>
        </p:nvSpPr>
        <p:spPr/>
        <p:txBody>
          <a:bodyPr rtlCol="0"/>
          <a:lstStyle/>
          <a:p>
            <a:endParaRPr lang="ar-SA"/>
          </a:p>
        </p:txBody>
      </p:sp>
      <p:sp>
        <p:nvSpPr>
          <p:cNvPr id="16" name="عنصر نائب للنص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ar-SA"/>
              <a:t>انقر لتحرير أنماط النص الرئيسي</a:t>
            </a:r>
          </a:p>
        </p:txBody>
      </p:sp>
      <p:sp>
        <p:nvSpPr>
          <p:cNvPr id="15" name="عنصر نائب للنص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ar-SA"/>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11/09/44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lvl1pPr>
              <a:defRPr>
                <a:solidFill>
                  <a:srgbClr val="FFFFFF"/>
                </a:solidFill>
              </a:defRPr>
            </a:lvl1p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11/09/44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a:xfrm>
            <a:off x="0" y="6248400"/>
            <a:ext cx="533400" cy="381000"/>
          </a:xfrm>
        </p:spPr>
        <p:txBody>
          <a:bodyPr/>
          <a:lstStyle>
            <a:lvl1pPr>
              <a:defRPr>
                <a:solidFill>
                  <a:schemeClr val="tx2"/>
                </a:solidFill>
              </a:defRPr>
            </a:lvl1p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73050"/>
            <a:ext cx="8077200" cy="869950"/>
          </a:xfrm>
        </p:spPr>
        <p:txBody>
          <a:bodyPr anchor="ctr"/>
          <a:lstStyle>
            <a:lvl1pPr algn="l">
              <a:buNone/>
              <a:defRPr sz="4400" b="0"/>
            </a:lvl1pPr>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11/09/44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lvl1pPr>
              <a:defRPr>
                <a:solidFill>
                  <a:srgbClr val="FFFFFF"/>
                </a:solidFill>
              </a:defRPr>
            </a:lvl1pPr>
          </a:lstStyle>
          <a:p>
            <a:fld id="{0B34F065-1154-456A-91E3-76DE8E75E17B}" type="slidenum">
              <a:rPr lang="ar-SA" smtClean="0"/>
              <a:pPr/>
              <a:t>‹#›</a:t>
            </a:fld>
            <a:endParaRPr lang="ar-SA"/>
          </a:p>
        </p:txBody>
      </p:sp>
      <p:sp>
        <p:nvSpPr>
          <p:cNvPr id="3" name="عنصر نائب للنص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a:t>انقر لتحرير أنماط النص الرئيسي</a:t>
            </a:r>
          </a:p>
        </p:txBody>
      </p:sp>
      <p:sp>
        <p:nvSpPr>
          <p:cNvPr id="9" name="عنصر نائب للمحتوى 8"/>
          <p:cNvSpPr>
            <a:spLocks noGrp="1"/>
          </p:cNvSpPr>
          <p:nvPr>
            <p:ph sz="quarter" idx="1"/>
          </p:nvPr>
        </p:nvSpPr>
        <p:spPr>
          <a:xfrm>
            <a:off x="2362200" y="1752600"/>
            <a:ext cx="6400800" cy="44196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3">
        <a:schemeClr val="bg2"/>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a:t>انقر لتحرير أنماط النص الرئيسي</a:t>
            </a:r>
          </a:p>
        </p:txBody>
      </p:sp>
      <p:sp>
        <p:nvSpPr>
          <p:cNvPr id="8" name="مستطيل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ar-SA"/>
              <a:t>انقر لتحرير نمط العنوان الرئيسي</a:t>
            </a:r>
            <a:endParaRPr kumimoji="0" lang="en-US"/>
          </a:p>
        </p:txBody>
      </p:sp>
      <p:sp>
        <p:nvSpPr>
          <p:cNvPr id="11" name="مستطيل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عنصر نائب للتاريخ 11"/>
          <p:cNvSpPr>
            <a:spLocks noGrp="1"/>
          </p:cNvSpPr>
          <p:nvPr>
            <p:ph type="dt" sz="half" idx="10"/>
          </p:nvPr>
        </p:nvSpPr>
        <p:spPr>
          <a:xfrm>
            <a:off x="6248400" y="6248400"/>
            <a:ext cx="2667000" cy="365125"/>
          </a:xfrm>
        </p:spPr>
        <p:txBody>
          <a:bodyPr rtlCol="0"/>
          <a:lstStyle/>
          <a:p>
            <a:fld id="{1B8ABB09-4A1D-463E-8065-109CC2B7EFAA}" type="datetimeFigureOut">
              <a:rPr lang="ar-SA" smtClean="0"/>
              <a:pPr/>
              <a:t>11/09/44</a:t>
            </a:fld>
            <a:endParaRPr lang="ar-SA"/>
          </a:p>
        </p:txBody>
      </p:sp>
      <p:sp>
        <p:nvSpPr>
          <p:cNvPr id="13" name="عنصر نائب لرقم الشريحة 12"/>
          <p:cNvSpPr>
            <a:spLocks noGrp="1"/>
          </p:cNvSpPr>
          <p:nvPr>
            <p:ph type="sldNum" sz="quarter" idx="11"/>
          </p:nvPr>
        </p:nvSpPr>
        <p:spPr>
          <a:xfrm>
            <a:off x="0" y="4667249"/>
            <a:ext cx="1447800" cy="663578"/>
          </a:xfrm>
        </p:spPr>
        <p:txBody>
          <a:bodyPr rtlCol="0"/>
          <a:lstStyle>
            <a:lvl1pPr>
              <a:defRPr sz="2800"/>
            </a:lvl1pPr>
          </a:lstStyle>
          <a:p>
            <a:fld id="{0B34F065-1154-456A-91E3-76DE8E75E17B}" type="slidenum">
              <a:rPr lang="ar-SA" smtClean="0"/>
              <a:pPr/>
              <a:t>‹#›</a:t>
            </a:fld>
            <a:endParaRPr lang="ar-SA"/>
          </a:p>
        </p:txBody>
      </p:sp>
      <p:sp>
        <p:nvSpPr>
          <p:cNvPr id="14" name="عنصر نائب للتذييل 13"/>
          <p:cNvSpPr>
            <a:spLocks noGrp="1"/>
          </p:cNvSpPr>
          <p:nvPr>
            <p:ph type="ftr" sz="quarter" idx="12"/>
          </p:nvPr>
        </p:nvSpPr>
        <p:spPr>
          <a:xfrm>
            <a:off x="1600200" y="6248206"/>
            <a:ext cx="4572000" cy="365125"/>
          </a:xfrm>
        </p:spPr>
        <p:txBody>
          <a:bodyPr rtlCol="0"/>
          <a:lstStyle/>
          <a:p>
            <a:endParaRPr lang="ar-SA"/>
          </a:p>
        </p:txBody>
      </p:sp>
      <p:sp>
        <p:nvSpPr>
          <p:cNvPr id="3" name="عنصر نائب للصورة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ar-SA"/>
              <a:t>انقر فوق الرمز لإضافة صورة</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609600" y="228600"/>
            <a:ext cx="8153400" cy="990600"/>
          </a:xfrm>
          <a:prstGeom prst="rect">
            <a:avLst/>
          </a:prstGeom>
        </p:spPr>
        <p:txBody>
          <a:bodyPr vert="horz" anchor="ctr">
            <a:normAutofit/>
          </a:bodyPr>
          <a:lstStyle/>
          <a:p>
            <a:r>
              <a:rPr kumimoji="0" lang="ar-SA"/>
              <a:t>انقر لتحرير نمط العنوان الرئيسي</a:t>
            </a:r>
            <a:endParaRPr kumimoji="0" lang="en-US"/>
          </a:p>
        </p:txBody>
      </p:sp>
      <p:sp>
        <p:nvSpPr>
          <p:cNvPr id="13" name="عنصر نائب للنص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4" name="عنصر نائب للتاريخ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B8ABB09-4A1D-463E-8065-109CC2B7EFAA}" type="datetimeFigureOut">
              <a:rPr lang="ar-SA" smtClean="0"/>
              <a:pPr/>
              <a:t>11/09/44</a:t>
            </a:fld>
            <a:endParaRPr lang="ar-SA"/>
          </a:p>
        </p:txBody>
      </p:sp>
      <p:sp>
        <p:nvSpPr>
          <p:cNvPr id="3" name="عنصر نائب للتذييل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ar-SA"/>
          </a:p>
        </p:txBody>
      </p:sp>
      <p:sp>
        <p:nvSpPr>
          <p:cNvPr id="7" name="مستطيل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عنصر نائب لرقم الشريحة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hyperlink" Target="https://www.shmoop.com/literature-glossary/simile.html" TargetMode="Externa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3" Type="http://schemas.openxmlformats.org/officeDocument/2006/relationships/hyperlink" Target="https://www.shmoop.com/literature-glossary/meter.html" TargetMode="External"/><Relationship Id="rId2" Type="http://schemas.openxmlformats.org/officeDocument/2006/relationships/hyperlink" Target="https://www.shmoop.com/literature-glossary/iamb.html" TargetMode="Externa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3" Type="http://schemas.openxmlformats.org/officeDocument/2006/relationships/hyperlink" Target="https://www.shmoop.com/literature-glossary/ballad.html" TargetMode="External"/><Relationship Id="rId2" Type="http://schemas.openxmlformats.org/officeDocument/2006/relationships/hyperlink" Target="https://www.shmoop.com/literature-glossary/rhyme.html" TargetMode="External"/><Relationship Id="rId1" Type="http://schemas.openxmlformats.org/officeDocument/2006/relationships/slideLayout" Target="../slideLayouts/slideLayout2.xml"/><Relationship Id="rId4" Type="http://schemas.openxmlformats.org/officeDocument/2006/relationships/hyperlink" Target="https://www.shmoop.com/red-red-rose/rhyme-form-meter.html" TargetMode="Externa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hyperlink" Target="https://www.shmoop.com/literature-glossary/refrain.html" TargetMode="Externa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hyperlink" Target="https://www.shmoop.com/literature-glossary/metaphor.html" TargetMode="Externa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3" Type="http://schemas.openxmlformats.org/officeDocument/2006/relationships/hyperlink" Target="https://www.shmoop.com/literature-glossary/rhyme.html" TargetMode="External"/><Relationship Id="rId2" Type="http://schemas.openxmlformats.org/officeDocument/2006/relationships/hyperlink" Target="http://www.lyricsfreak.com/t/tom+petty/learning+to+fly_20138495.html" TargetMode="External"/><Relationship Id="rId1" Type="http://schemas.openxmlformats.org/officeDocument/2006/relationships/slideLayout" Target="../slideLayouts/slideLayout2.xml"/><Relationship Id="rId4" Type="http://schemas.openxmlformats.org/officeDocument/2006/relationships/hyperlink" Target="https://www.shmoop.com/red-red-rose/rhyme-form-meter.html" TargetMode="Externa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hyperlink" Target="http://www.biblegateway.com/passage/?search=matthew%2025&amp;version=31" TargetMode="Externa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3" Type="http://schemas.openxmlformats.org/officeDocument/2006/relationships/hyperlink" Target="https://interestingliterature.com/2016/08/29/a-short-analysis-of-shakespeares-sonnet-1-from-fairest-creatures/" TargetMode="External"/><Relationship Id="rId2" Type="http://schemas.openxmlformats.org/officeDocument/2006/relationships/hyperlink" Target="https://interestingliterature.com/2016/08/10/a-short-analysis-of-sir-philip-sidneys-loving-in-truth/" TargetMode="Externa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3" Type="http://schemas.openxmlformats.org/officeDocument/2006/relationships/hyperlink" Target="http://3.bp.blogspot.com/_9FWXqA5doMo/TNI9FGNyDUI/AAAAAAAAAKY/2XUldSsi0bQ/s320/green_willow.jpg" TargetMode="External"/><Relationship Id="rId2" Type="http://schemas.openxmlformats.org/officeDocument/2006/relationships/hyperlink" Target="http://thumbs.dreamstime.com/thumblarge_253/120681654963RrA7.jpg" TargetMode="External"/><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3" Type="http://schemas.openxmlformats.org/officeDocument/2006/relationships/hyperlink" Target="https://www.shmoop.com/literature-glossary/alliteration.html" TargetMode="External"/><Relationship Id="rId7" Type="http://schemas.openxmlformats.org/officeDocument/2006/relationships/hyperlink" Target="https://www.shmoop.com/literature-glossary/iamb.html" TargetMode="External"/><Relationship Id="rId2" Type="http://schemas.openxmlformats.org/officeDocument/2006/relationships/hyperlink" Target="https://www.shmoop.com/literature-glossary/personification.html" TargetMode="External"/><Relationship Id="rId1" Type="http://schemas.openxmlformats.org/officeDocument/2006/relationships/slideLayout" Target="../slideLayouts/slideLayout2.xml"/><Relationship Id="rId6" Type="http://schemas.openxmlformats.org/officeDocument/2006/relationships/hyperlink" Target="https://www.shmoop.com/literature-glossary/meter.html" TargetMode="External"/><Relationship Id="rId5" Type="http://schemas.openxmlformats.org/officeDocument/2006/relationships/hyperlink" Target="https://www.shmoop.com/literature-glossary/couplet.html" TargetMode="External"/><Relationship Id="rId4" Type="http://schemas.openxmlformats.org/officeDocument/2006/relationships/hyperlink" Target="https://www.shmoop.com/literature-glossary/rhyme.html" TargetMode="External"/></Relationships>
</file>

<file path=ppt/slides/_rels/slide174.xml.rels><?xml version="1.0" encoding="UTF-8" standalone="yes"?>
<Relationships xmlns="http://schemas.openxmlformats.org/package/2006/relationships"><Relationship Id="rId3" Type="http://schemas.openxmlformats.org/officeDocument/2006/relationships/hyperlink" Target="https://www.shmoop.com/literature-glossary/figurative-language.html" TargetMode="External"/><Relationship Id="rId2" Type="http://schemas.openxmlformats.org/officeDocument/2006/relationships/hyperlink" Target="http://www.shmoop.con/literature-glossary/metaphor.html" TargetMode="External"/><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2" Type="http://schemas.openxmlformats.org/officeDocument/2006/relationships/hyperlink" Target="https://www.shmoop.com/literature-glossary/figurative-language/figurative-language.html" TargetMode="External"/><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hyperlink" Target="https://www.shmoop.com/genesis/garden-eden-symbol.html" TargetMode="External"/><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2" Type="http://schemas.openxmlformats.org/officeDocument/2006/relationships/hyperlink" Target="https://www.shmoop.com/literature-glossary/metaphor.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3" Type="http://schemas.openxmlformats.org/officeDocument/2006/relationships/hyperlink" Target="http://crossref-it.info/repository/atoz/metonymy" TargetMode="External"/><Relationship Id="rId2" Type="http://schemas.openxmlformats.org/officeDocument/2006/relationships/hyperlink" Target="http://crossref-it.info/repository/atoz/metaphor" TargetMode="External"/><Relationship Id="rId1" Type="http://schemas.openxmlformats.org/officeDocument/2006/relationships/slideLayout" Target="../slideLayouts/slideLayout2.xml"/><Relationship Id="rId4" Type="http://schemas.openxmlformats.org/officeDocument/2006/relationships/hyperlink" Target="http://crossref-it.info/repository/atoz/conceit" TargetMode="Externa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2" Type="http://schemas.openxmlformats.org/officeDocument/2006/relationships/hyperlink" Target="http://www.gradesaver.com/songs-of-innocence-and-of-experience/study-guide/character-list" TargetMode="External"/><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poetryfoundation.org/poets/emily-dickins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iography.com/people/queen-victoria-9518355"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a:t>Appreciating poetry </a:t>
            </a:r>
            <a:endParaRPr lang="ar-SA" dirty="0"/>
          </a:p>
        </p:txBody>
      </p:sp>
      <p:sp>
        <p:nvSpPr>
          <p:cNvPr id="3" name="عنوان فرعي 2"/>
          <p:cNvSpPr>
            <a:spLocks noGrp="1"/>
          </p:cNvSpPr>
          <p:nvPr>
            <p:ph type="subTitle" idx="1"/>
          </p:nvPr>
        </p:nvSpPr>
        <p:spPr/>
        <p:txBody>
          <a:bodyPr/>
          <a:lstStyle/>
          <a:p>
            <a:r>
              <a:rPr lang="en-US" dirty="0"/>
              <a:t>Lectures </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dirty="0"/>
              <a:t>Move on to the second line. Again, there is alliteration in the phrase 'lonely lands.' There is also </a:t>
            </a:r>
            <a:r>
              <a:rPr lang="en-US" b="1" dirty="0"/>
              <a:t>hyperbole</a:t>
            </a:r>
            <a:r>
              <a:rPr lang="en-US" dirty="0"/>
              <a:t>, which is an extreme exaggeration, in the phrase 'close to the sun.' Is the eagle actually close to the sun? Not really, the sun is millions of miles away from the Earth. Again, Tennyson uses these devices to emphasize how this eagle is sitting on top of the world, where no other living being could possibly be, even man.</a:t>
            </a:r>
          </a:p>
          <a:p>
            <a:pPr algn="l"/>
            <a:endParaRPr lang="ar-SA"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u="sng" dirty="0"/>
              <a:t>Main idea</a:t>
            </a:r>
            <a:endParaRPr lang="ar-SA" dirty="0"/>
          </a:p>
        </p:txBody>
      </p:sp>
      <p:sp>
        <p:nvSpPr>
          <p:cNvPr id="3" name="عنصر نائب للمحتوى 2"/>
          <p:cNvSpPr>
            <a:spLocks noGrp="1"/>
          </p:cNvSpPr>
          <p:nvPr>
            <p:ph sz="quarter" idx="1"/>
          </p:nvPr>
        </p:nvSpPr>
        <p:spPr/>
        <p:txBody>
          <a:bodyPr>
            <a:normAutofit/>
          </a:bodyPr>
          <a:lstStyle/>
          <a:p>
            <a:pPr rtl="0">
              <a:buNone/>
            </a:pPr>
            <a:r>
              <a:rPr lang="en-US" b="1" u="sng" dirty="0"/>
              <a:t> </a:t>
            </a:r>
            <a:endParaRPr lang="en-US" dirty="0"/>
          </a:p>
          <a:p>
            <a:pPr algn="l" rtl="0"/>
            <a:r>
              <a:rPr lang="en-US" dirty="0"/>
              <a:t>I wandered lonely as a Cloud" is a poem that just makes you feel good about life. </a:t>
            </a:r>
            <a:r>
              <a:rPr lang="en-US" u="sng" dirty="0"/>
              <a:t>It says that even when you are by yourself and lonely and missing your friends, you can use your imagination to fine new friends in the world around you. </a:t>
            </a:r>
            <a:endParaRPr lang="ar-SA" u="sng"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lstStyle/>
          <a:p>
            <a:pPr algn="l" rtl="0"/>
            <a:r>
              <a:rPr lang="en-US" dirty="0"/>
              <a:t>As John Milton famously wrote, "The mind is its own place, and in itself, can make heaven of Hell, and a hell of Heaven." </a:t>
            </a:r>
            <a:r>
              <a:rPr lang="en-US" u="sng" dirty="0"/>
              <a:t>The speaker of this poem makes a heaven out of a windy day and a bunch of daffodils. His happiness does not last forever – he’s not that unrealistic – but the daffodils give him a little boost of joy whenever he needs it</a:t>
            </a:r>
            <a:r>
              <a:rPr lang="en-US" dirty="0"/>
              <a:t>, like recharging his batteries.</a:t>
            </a:r>
          </a:p>
          <a:p>
            <a:endParaRPr lang="ar-SA" dirty="0"/>
          </a:p>
          <a:p>
            <a:endParaRPr lang="ar-SA"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 page 35</a:t>
            </a:r>
            <a:endParaRPr lang="ar-SA" dirty="0"/>
          </a:p>
        </p:txBody>
      </p:sp>
      <p:sp>
        <p:nvSpPr>
          <p:cNvPr id="3" name="عنصر نائب للمحتوى 2"/>
          <p:cNvSpPr>
            <a:spLocks noGrp="1"/>
          </p:cNvSpPr>
          <p:nvPr>
            <p:ph sz="quarter" idx="1"/>
          </p:nvPr>
        </p:nvSpPr>
        <p:spPr/>
        <p:txBody>
          <a:bodyPr>
            <a:normAutofit fontScale="70000" lnSpcReduction="20000"/>
          </a:bodyPr>
          <a:lstStyle/>
          <a:p>
            <a:pPr algn="l" rtl="0"/>
            <a:r>
              <a:rPr lang="en-US" b="1" u="sng" dirty="0"/>
              <a:t>Poem seven. The road not taken by Robert Frost </a:t>
            </a:r>
            <a:endParaRPr lang="en-US" dirty="0"/>
          </a:p>
          <a:p>
            <a:pPr algn="l" rtl="0" fontAlgn="base"/>
            <a:r>
              <a:rPr lang="en-US" dirty="0"/>
              <a:t>Two roads diverged in a yellow wood,</a:t>
            </a:r>
          </a:p>
          <a:p>
            <a:pPr algn="l" rtl="0" fontAlgn="base"/>
            <a:r>
              <a:rPr lang="en-US" dirty="0"/>
              <a:t>And sorry I could not travel both</a:t>
            </a:r>
          </a:p>
          <a:p>
            <a:pPr algn="l" rtl="0" fontAlgn="base"/>
            <a:r>
              <a:rPr lang="en-US" dirty="0"/>
              <a:t>And be one traveler, long I stood</a:t>
            </a:r>
          </a:p>
          <a:p>
            <a:pPr algn="l" rtl="0" fontAlgn="base"/>
            <a:r>
              <a:rPr lang="en-US" dirty="0"/>
              <a:t>And looked down one as far as I could</a:t>
            </a:r>
          </a:p>
          <a:p>
            <a:pPr algn="l" rtl="0" fontAlgn="base"/>
            <a:r>
              <a:rPr lang="en-US" dirty="0"/>
              <a:t>To where it bent in the undergrowth;</a:t>
            </a:r>
          </a:p>
          <a:p>
            <a:pPr algn="l" rtl="0" fontAlgn="base"/>
            <a:r>
              <a:rPr lang="en-US" dirty="0"/>
              <a:t> </a:t>
            </a:r>
          </a:p>
          <a:p>
            <a:pPr algn="l" rtl="0" fontAlgn="base"/>
            <a:r>
              <a:rPr lang="en-US" dirty="0"/>
              <a:t>Then took the other, as just as fair,</a:t>
            </a:r>
          </a:p>
          <a:p>
            <a:pPr algn="l" rtl="0" fontAlgn="base"/>
            <a:r>
              <a:rPr lang="en-US" dirty="0"/>
              <a:t>And having perhaps the better claim,</a:t>
            </a:r>
          </a:p>
          <a:p>
            <a:pPr algn="l" rtl="0" fontAlgn="base"/>
            <a:r>
              <a:rPr lang="en-US" dirty="0"/>
              <a:t>Because it was grassy and wanted wear;</a:t>
            </a:r>
          </a:p>
          <a:p>
            <a:pPr algn="l" rtl="0" fontAlgn="base"/>
            <a:r>
              <a:rPr lang="en-US" dirty="0"/>
              <a:t>Though as for that the passing there</a:t>
            </a:r>
          </a:p>
          <a:p>
            <a:pPr algn="l" rtl="0" fontAlgn="base"/>
            <a:r>
              <a:rPr lang="en-US" dirty="0"/>
              <a:t>Had worn them really about the same,</a:t>
            </a:r>
          </a:p>
          <a:p>
            <a:pPr algn="l" rtl="0" fontAlgn="base"/>
            <a:r>
              <a:rPr lang="en-US" dirty="0"/>
              <a:t> </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85000" lnSpcReduction="20000"/>
          </a:bodyPr>
          <a:lstStyle/>
          <a:p>
            <a:pPr algn="l" rtl="0" fontAlgn="base"/>
            <a:r>
              <a:rPr lang="en-US" dirty="0"/>
              <a:t>And both that morning equally lay</a:t>
            </a:r>
          </a:p>
          <a:p>
            <a:pPr algn="l" rtl="0" fontAlgn="base"/>
            <a:r>
              <a:rPr lang="en-US" dirty="0"/>
              <a:t>In leaves no step had trodden black.</a:t>
            </a:r>
          </a:p>
          <a:p>
            <a:pPr algn="l" rtl="0" fontAlgn="base"/>
            <a:r>
              <a:rPr lang="en-US" dirty="0"/>
              <a:t>Oh, I kept the first for another day!</a:t>
            </a:r>
          </a:p>
          <a:p>
            <a:pPr algn="l" rtl="0" fontAlgn="base"/>
            <a:r>
              <a:rPr lang="en-US" dirty="0"/>
              <a:t>Yet knowing how way leads on to way,</a:t>
            </a:r>
          </a:p>
          <a:p>
            <a:pPr algn="l" rtl="0" fontAlgn="base"/>
            <a:r>
              <a:rPr lang="en-US" dirty="0"/>
              <a:t>I doubted if I should ever come back.</a:t>
            </a:r>
          </a:p>
          <a:p>
            <a:pPr algn="l" rtl="0" fontAlgn="base"/>
            <a:r>
              <a:rPr lang="en-US" dirty="0"/>
              <a:t> </a:t>
            </a:r>
          </a:p>
          <a:p>
            <a:pPr algn="l" rtl="0" fontAlgn="base"/>
            <a:r>
              <a:rPr lang="en-US" dirty="0"/>
              <a:t>I shall be telling this with a sigh</a:t>
            </a:r>
          </a:p>
          <a:p>
            <a:pPr algn="l" rtl="0" fontAlgn="base"/>
            <a:r>
              <a:rPr lang="en-US" dirty="0"/>
              <a:t>Somewhere ages and ages hence:</a:t>
            </a:r>
          </a:p>
          <a:p>
            <a:pPr algn="l" rtl="0" fontAlgn="base"/>
            <a:r>
              <a:rPr lang="en-US" dirty="0"/>
              <a:t>Two roads diverged in a wood, and I—</a:t>
            </a:r>
          </a:p>
          <a:p>
            <a:pPr algn="l" rtl="0" fontAlgn="base"/>
            <a:r>
              <a:rPr lang="en-US" dirty="0"/>
              <a:t>I took the one less traveled by,</a:t>
            </a:r>
          </a:p>
          <a:p>
            <a:pPr algn="l" rtl="0" fontAlgn="base"/>
            <a:r>
              <a:rPr lang="en-US" dirty="0"/>
              <a:t>And that has made all the difference.</a:t>
            </a:r>
          </a:p>
          <a:p>
            <a:pPr algn="l" rtl="0"/>
            <a:endParaRPr lang="ar-SA" dirty="0"/>
          </a:p>
          <a:p>
            <a:pPr algn="l" rtl="0"/>
            <a:endParaRPr lang="ar-SA"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t>Summary </a:t>
            </a:r>
            <a:br>
              <a:rPr lang="en-US" dirty="0"/>
            </a:br>
            <a:endParaRPr lang="ar-SA" dirty="0"/>
          </a:p>
        </p:txBody>
      </p:sp>
      <p:sp>
        <p:nvSpPr>
          <p:cNvPr id="3" name="عنصر نائب للمحتوى 2"/>
          <p:cNvSpPr>
            <a:spLocks noGrp="1"/>
          </p:cNvSpPr>
          <p:nvPr>
            <p:ph sz="quarter" idx="1"/>
          </p:nvPr>
        </p:nvSpPr>
        <p:spPr/>
        <p:txBody>
          <a:bodyPr>
            <a:normAutofit fontScale="92500" lnSpcReduction="20000"/>
          </a:bodyPr>
          <a:lstStyle/>
          <a:p>
            <a:pPr algn="l" rtl="0"/>
            <a:r>
              <a:rPr lang="en-US" dirty="0"/>
              <a:t>Our speaker has come to a fork in a path in the woods. It's fall, and the leaves are turning colors. He's unsure which way to go, and wishes he could go both ways. He looks down one path as far as he can see, but then he decides to take the other. He thinks the path he decides to take is not quite as worn as the other one, but really, the paths are about the same, and the fallen leaves on both look pretty fresh.</a:t>
            </a:r>
            <a:br>
              <a:rPr lang="en-US" dirty="0"/>
            </a:br>
            <a:r>
              <a:rPr lang="en-US" dirty="0"/>
              <a:t>The speaker reflects on how he plans to take the road that he didn't take another day, but suspects that he probably won't ever come back. Instead, far off in the future, he'll be talking about how his decision was final and life changing.</a:t>
            </a:r>
          </a:p>
          <a:p>
            <a:pPr algn="l"/>
            <a:endParaRPr lang="ar-SA"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10000"/>
          </a:bodyPr>
          <a:lstStyle/>
          <a:p>
            <a:pPr algn="l" rtl="0"/>
            <a:r>
              <a:rPr lang="en-US" b="1" u="sng" dirty="0"/>
              <a:t>Analysis </a:t>
            </a:r>
            <a:endParaRPr lang="en-US" dirty="0"/>
          </a:p>
          <a:p>
            <a:pPr algn="l" rtl="0" fontAlgn="base"/>
            <a:r>
              <a:rPr lang="en-US" dirty="0"/>
              <a:t>This has got to be among the best-known, most-often-misunderstood poems on the planet. Several generations of careless readers have turned it into a piece of Hallmark happy-graduation-son, seize-the-future puffery. Cursed with a perfect marriage of form and content, arresting phrase wrought from simple words, and resonant metaphor, it seems as if “The Road Not Taken” gets memorized without really being read. For this it has died the cliché’s un-death of trivial immortality.</a:t>
            </a:r>
          </a:p>
          <a:p>
            <a:pPr algn="l" rtl="0"/>
            <a:endParaRPr lang="ar-SA"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lnSpcReduction="10000"/>
          </a:bodyPr>
          <a:lstStyle/>
          <a:p>
            <a:pPr algn="l" rtl="0"/>
            <a:r>
              <a:rPr lang="en-US" dirty="0"/>
              <a:t>But you yourself can resurrect it from zombie-hood by reading it—not with imagination, even, but simply with accuracy. Of the two roads the speaker says “the passing there / Had worn them really about the same.” In fact, both roads “that morning lay / In leaves no step had trodden black.” Meaning: </a:t>
            </a:r>
            <a:r>
              <a:rPr lang="en-US" b="1" dirty="0"/>
              <a:t>Neither of the roads is less traveled by</a:t>
            </a:r>
            <a:r>
              <a:rPr lang="en-US" dirty="0"/>
              <a:t>. These are the facts; we cannot justifiably ignore the reverberations they send through the easy aphorisms of the last two stanzas.</a:t>
            </a:r>
            <a:endParaRPr lang="ar-SA"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10000"/>
          </a:bodyPr>
          <a:lstStyle/>
          <a:p>
            <a:pPr algn="l" rtl="0" fontAlgn="base"/>
            <a:r>
              <a:rPr lang="en-US" u="sng" dirty="0"/>
              <a:t>One of the attractions of the poem is its</a:t>
            </a:r>
            <a:r>
              <a:rPr lang="en-US" dirty="0"/>
              <a:t> archetypal </a:t>
            </a:r>
            <a:r>
              <a:rPr lang="en-US" u="sng" dirty="0"/>
              <a:t>dilemma, one that we instantly recognize because each of us encounters it innumerable times, both literally and figuratively. Paths in the woods and forks in roads are ancient and deep-seated metaphors for the lifeline, its crises and decisions. </a:t>
            </a:r>
            <a:r>
              <a:rPr lang="en-US" dirty="0"/>
              <a:t>Identical forks, in particular, symbolize for us the nexus of free will and fate: </a:t>
            </a:r>
            <a:r>
              <a:rPr lang="en-US" u="sng" dirty="0"/>
              <a:t>We are free to choose, but we do not really know beforehand what we are choosing between. Our route is, thus, determined by an accretion of choice and chance, and it is impossible to separate the two.</a:t>
            </a:r>
          </a:p>
          <a:p>
            <a:pPr algn="l" rtl="0"/>
            <a:endParaRPr lang="ar-SA"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lnSpcReduction="10000"/>
          </a:bodyPr>
          <a:lstStyle/>
          <a:p>
            <a:pPr algn="l" rtl="0"/>
            <a:r>
              <a:rPr lang="en-US" dirty="0"/>
              <a:t>This poem does not advise. It does not say, “When you come to a fork in the road, study the footprints and take the road less traveled by” (or even, as Yogi Berra enigmatically quipped, “When you come to a fork in the road, take it”). </a:t>
            </a:r>
            <a:r>
              <a:rPr lang="en-US" u="sng" dirty="0"/>
              <a:t>Frost’s focus is more complicated. First, there </a:t>
            </a:r>
            <a:r>
              <a:rPr lang="en-US" i="1" u="sng" dirty="0"/>
              <a:t>is</a:t>
            </a:r>
            <a:r>
              <a:rPr lang="en-US" u="sng" dirty="0"/>
              <a:t> no less-traveled road in this poem; it isn’t even an option. Next, the poem seems more concerned with the question of how the concrete present (yellow woods, grassy roads covered in fallen leaves) will look from a future vantage point.</a:t>
            </a:r>
          </a:p>
          <a:p>
            <a:pPr algn="l" rtl="0"/>
            <a:endParaRPr lang="ar-SA"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7500" lnSpcReduction="20000"/>
          </a:bodyPr>
          <a:lstStyle/>
          <a:p>
            <a:pPr algn="l" rtl="0"/>
            <a:r>
              <a:rPr lang="en-US" b="1" u="sng" dirty="0"/>
              <a:t>Figures of speech</a:t>
            </a:r>
            <a:endParaRPr lang="en-US" dirty="0"/>
          </a:p>
          <a:p>
            <a:pPr algn="l" rtl="0"/>
            <a:r>
              <a:rPr lang="en-US" dirty="0"/>
              <a:t>here are multiple poetic devices used in Robert Frost's poem </a:t>
            </a:r>
            <a:r>
              <a:rPr lang="en-US" i="1" dirty="0"/>
              <a:t>The Road Not Taken</a:t>
            </a:r>
            <a:r>
              <a:rPr lang="en-US" dirty="0"/>
              <a:t>.</a:t>
            </a:r>
          </a:p>
          <a:p>
            <a:pPr algn="l" rtl="0"/>
            <a:r>
              <a:rPr lang="en-US" u="sng" dirty="0"/>
              <a:t>In the first line, the poet used assonance. Assonance is the repetition of a vowel sound within a line of poetry. In the first line,</a:t>
            </a:r>
          </a:p>
          <a:p>
            <a:pPr algn="l" rtl="0"/>
            <a:r>
              <a:rPr lang="en-US" u="sng" dirty="0"/>
              <a:t>Two r</a:t>
            </a:r>
            <a:r>
              <a:rPr lang="en-US" b="1" u="sng" dirty="0"/>
              <a:t>oa</a:t>
            </a:r>
            <a:r>
              <a:rPr lang="en-US" u="sng" dirty="0"/>
              <a:t>ds diverged in a yell</a:t>
            </a:r>
            <a:r>
              <a:rPr lang="en-US" b="1" u="sng" dirty="0"/>
              <a:t>ow</a:t>
            </a:r>
            <a:r>
              <a:rPr lang="en-US" u="sng" dirty="0"/>
              <a:t> wood,</a:t>
            </a:r>
          </a:p>
          <a:p>
            <a:pPr algn="l" rtl="0"/>
            <a:r>
              <a:rPr lang="en-US" u="sng" dirty="0"/>
              <a:t>the "o" sound is repeated in "roads" and "yellow."</a:t>
            </a:r>
          </a:p>
          <a:p>
            <a:pPr algn="l" rtl="0"/>
            <a:r>
              <a:rPr lang="en-US" u="sng" dirty="0"/>
              <a:t>In the eighth line,</a:t>
            </a:r>
          </a:p>
          <a:p>
            <a:pPr algn="l" rtl="0"/>
            <a:r>
              <a:rPr lang="en-US" u="sng" dirty="0"/>
              <a:t>Because it was grassy and wanted wear,</a:t>
            </a:r>
          </a:p>
          <a:p>
            <a:pPr algn="l" rtl="0"/>
            <a:r>
              <a:rPr lang="en-US" u="sng" dirty="0"/>
              <a:t>the author uses personification</a:t>
            </a:r>
            <a:r>
              <a:rPr lang="en-US" dirty="0"/>
              <a:t>. Personification is the giving of human characteristics to non-human/non-living things. In this line, </a:t>
            </a:r>
            <a:r>
              <a:rPr lang="en-US" u="sng" dirty="0"/>
              <a:t>the path</a:t>
            </a:r>
            <a:r>
              <a:rPr lang="en-US" b="1" u="sng" dirty="0"/>
              <a:t> wanted </a:t>
            </a:r>
            <a:r>
              <a:rPr lang="en-US" u="sng" dirty="0"/>
              <a:t>wear. A path cannot want. Only humans can want. </a:t>
            </a:r>
            <a:endParaRPr lang="ar-SA" u="sn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dirty="0"/>
              <a:t>Reread the third line. It contains </a:t>
            </a:r>
            <a:r>
              <a:rPr lang="en-US" b="1" dirty="0"/>
              <a:t>imagery</a:t>
            </a:r>
            <a:r>
              <a:rPr lang="en-US" dirty="0"/>
              <a:t>, or words that appeal to the five senses, that are extremely visual. Tennyson uses the color word 'azure,' which literally means bright blue, and this blue sky is 'ringed' around the eagle. This creates a very majestic image. Picture looking up at this tall, rocky mountain. The eagle sits on top, above all other life, with the sun blazing behind him, and the bright blue sky accentuating his silhouette. It's a pretty impressive visual.</a:t>
            </a:r>
          </a:p>
          <a:p>
            <a:pPr algn="l" rtl="0"/>
            <a:endParaRPr lang="ar-SA"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a:bodyPr>
          <a:lstStyle/>
          <a:p>
            <a:pPr algn="l" rtl="0"/>
            <a:r>
              <a:rPr lang="en-US" dirty="0"/>
              <a:t>This qualifies as personification.</a:t>
            </a:r>
          </a:p>
          <a:p>
            <a:pPr algn="l" rtl="0"/>
            <a:r>
              <a:rPr lang="en-US" u="sng" dirty="0"/>
              <a:t>The poem as a whole is a metaphor. </a:t>
            </a:r>
            <a:r>
              <a:rPr lang="en-US" dirty="0"/>
              <a:t>A metaphor is</a:t>
            </a:r>
          </a:p>
          <a:p>
            <a:pPr algn="l" rtl="0"/>
            <a:r>
              <a:rPr lang="en-US" dirty="0"/>
              <a:t>a figure of speech in which a word or phrase is applied to a person, idea, or object to which it is not literally applicable.</a:t>
            </a:r>
          </a:p>
          <a:p>
            <a:pPr algn="l" rtl="0"/>
            <a:r>
              <a:rPr lang="en-US" u="sng" dirty="0"/>
              <a:t>The poet is, therefore, comparing the paths in life to the choices one must make when reaching a crossroads.</a:t>
            </a:r>
            <a:r>
              <a:rPr lang="en-US" dirty="0"/>
              <a:t> The poem speaks of the actual choices in life as roads one must choose to take. </a:t>
            </a:r>
            <a:r>
              <a:rPr lang="en-US" u="sng" dirty="0"/>
              <a:t>Metaphorically, the roads simply represent choices in life.</a:t>
            </a:r>
          </a:p>
          <a:p>
            <a:pPr algn="l" rtl="0"/>
            <a:endParaRPr lang="ar-SA"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20000"/>
          </a:bodyPr>
          <a:lstStyle/>
          <a:p>
            <a:pPr algn="l" rtl="0"/>
            <a:r>
              <a:rPr lang="en-US" b="1" u="sng" dirty="0"/>
              <a:t>Main idea </a:t>
            </a:r>
            <a:endParaRPr lang="en-US" dirty="0"/>
          </a:p>
          <a:p>
            <a:pPr algn="l" rtl="0"/>
            <a:r>
              <a:rPr lang="en-US" u="sng" dirty="0"/>
              <a:t>The Road Not Taken" centers on the concept of choice. The path that the speaker is walking on is splitting in two directions, and he has to decide which way to go. This path is not just in the woods, but also represents a decision in his life. </a:t>
            </a:r>
            <a:r>
              <a:rPr lang="en-US" dirty="0"/>
              <a:t>Something in his life is changing, forcing him to make a choice. Yet he has a really hard time deciding – one moment, he thinks one way is better, the next, both paths are about the same. Whether or not he has a reason why the choice he makes is better, he has to make it. And that choice changes his life.</a:t>
            </a:r>
          </a:p>
          <a:p>
            <a:pPr algn="l"/>
            <a:endParaRPr lang="ar-SA"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Lecture 9page 38 </a:t>
            </a:r>
            <a:endParaRPr lang="ar-SA" dirty="0"/>
          </a:p>
        </p:txBody>
      </p:sp>
      <p:sp>
        <p:nvSpPr>
          <p:cNvPr id="3" name="عنصر نائب للمحتوى 2"/>
          <p:cNvSpPr>
            <a:spLocks noGrp="1"/>
          </p:cNvSpPr>
          <p:nvPr>
            <p:ph sz="quarter" idx="1"/>
          </p:nvPr>
        </p:nvSpPr>
        <p:spPr/>
        <p:txBody>
          <a:bodyPr>
            <a:normAutofit fontScale="77500" lnSpcReduction="20000"/>
          </a:bodyPr>
          <a:lstStyle/>
          <a:p>
            <a:pPr lvl="0" algn="l" rtl="0"/>
            <a:r>
              <a:rPr lang="en-US" b="1" u="sng" dirty="0"/>
              <a:t>Figurative language 2</a:t>
            </a:r>
            <a:endParaRPr lang="en-US" dirty="0"/>
          </a:p>
          <a:p>
            <a:pPr lvl="0" algn="l" rtl="0"/>
            <a:r>
              <a:rPr lang="en-US" b="1" dirty="0"/>
              <a:t>A paradox </a:t>
            </a:r>
            <a:r>
              <a:rPr lang="en-US" dirty="0"/>
              <a:t>is an apparent contradiction that is nevertheless somehow true. It may be either a situation or a statement. The value of paradox is its shock value </a:t>
            </a:r>
          </a:p>
          <a:p>
            <a:pPr lvl="0" algn="l" rtl="0"/>
            <a:r>
              <a:rPr lang="en-US" b="1" dirty="0"/>
              <a:t>Overstatement or hyperbole</a:t>
            </a:r>
            <a:r>
              <a:rPr lang="en-US" dirty="0"/>
              <a:t> is exaggeration in the service of truth. Example I will die if I didn’t pass this course, </a:t>
            </a:r>
            <a:r>
              <a:rPr lang="en-US" dirty="0" err="1"/>
              <a:t>Iam</a:t>
            </a:r>
            <a:r>
              <a:rPr lang="en-US" dirty="0"/>
              <a:t> starved. </a:t>
            </a:r>
          </a:p>
          <a:p>
            <a:pPr lvl="0" algn="l" rtl="0"/>
            <a:r>
              <a:rPr lang="en-US" b="1" dirty="0"/>
              <a:t>Understatement means</a:t>
            </a:r>
            <a:r>
              <a:rPr lang="en-US" dirty="0"/>
              <a:t> saying less than one means. Example saying " this looks like a nice snack" to a loaded dinner plate. </a:t>
            </a:r>
          </a:p>
          <a:p>
            <a:pPr lvl="0" algn="l" rtl="0"/>
            <a:r>
              <a:rPr lang="en-US" b="1" dirty="0"/>
              <a:t>Verbal irony</a:t>
            </a:r>
            <a:r>
              <a:rPr lang="en-US" dirty="0"/>
              <a:t> saying the opposite of one means. </a:t>
            </a:r>
            <a:r>
              <a:rPr lang="en-US" b="1" dirty="0"/>
              <a:t>Literary sarcasm</a:t>
            </a:r>
            <a:r>
              <a:rPr lang="en-US" dirty="0"/>
              <a:t> is bitter or cutting speech indented to wound the feelings. Satire applied to written literature than to speech it could be bitter or gentle. With the purpose of reform. </a:t>
            </a:r>
          </a:p>
          <a:p>
            <a:pPr algn="l"/>
            <a:endParaRPr lang="ar-SA"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62500" lnSpcReduction="20000"/>
          </a:bodyPr>
          <a:lstStyle/>
          <a:p>
            <a:pPr algn="l" rtl="0"/>
            <a:r>
              <a:rPr lang="en-US" b="1" u="sng" dirty="0"/>
              <a:t>Poem eight. A red </a:t>
            </a:r>
            <a:r>
              <a:rPr lang="en-US" b="1" u="sng" dirty="0" err="1"/>
              <a:t>red</a:t>
            </a:r>
            <a:r>
              <a:rPr lang="en-US" b="1" u="sng" dirty="0"/>
              <a:t> rose by Robert Burns </a:t>
            </a:r>
            <a:endParaRPr lang="en-US" dirty="0"/>
          </a:p>
          <a:p>
            <a:pPr algn="l" rtl="0"/>
            <a:r>
              <a:rPr lang="en-US" b="1" dirty="0"/>
              <a:t> </a:t>
            </a:r>
            <a:endParaRPr lang="en-US" dirty="0"/>
          </a:p>
          <a:p>
            <a:pPr lvl="0" algn="l" rtl="0"/>
            <a:r>
              <a:rPr lang="en-US" dirty="0"/>
              <a:t>O my </a:t>
            </a:r>
            <a:r>
              <a:rPr lang="en-US" dirty="0" err="1"/>
              <a:t>Luve</a:t>
            </a:r>
            <a:r>
              <a:rPr lang="en-US" dirty="0"/>
              <a:t> is like a red, red rose </a:t>
            </a:r>
          </a:p>
          <a:p>
            <a:pPr lvl="0" algn="l" rtl="0"/>
            <a:r>
              <a:rPr lang="en-US" dirty="0"/>
              <a:t>   That’s newly sprung in June; </a:t>
            </a:r>
          </a:p>
          <a:p>
            <a:pPr lvl="0" algn="l" rtl="0"/>
            <a:r>
              <a:rPr lang="en-US" dirty="0"/>
              <a:t>O my </a:t>
            </a:r>
            <a:r>
              <a:rPr lang="en-US" dirty="0" err="1"/>
              <a:t>Luve</a:t>
            </a:r>
            <a:r>
              <a:rPr lang="en-US" dirty="0"/>
              <a:t> is like the melody </a:t>
            </a:r>
          </a:p>
          <a:p>
            <a:pPr lvl="0" algn="l" rtl="0"/>
            <a:r>
              <a:rPr lang="en-US" dirty="0"/>
              <a:t>   That’s sweetly played in tune. </a:t>
            </a:r>
          </a:p>
          <a:p>
            <a:pPr lvl="0" algn="l" rtl="0"/>
            <a:r>
              <a:rPr lang="en-US" dirty="0"/>
              <a:t> </a:t>
            </a:r>
          </a:p>
          <a:p>
            <a:pPr lvl="0" algn="l" rtl="0"/>
            <a:r>
              <a:rPr lang="en-US" dirty="0"/>
              <a:t>So fair art thou, my bonnie lass, </a:t>
            </a:r>
          </a:p>
          <a:p>
            <a:pPr lvl="0" algn="l" rtl="0"/>
            <a:r>
              <a:rPr lang="en-US" dirty="0"/>
              <a:t>   So deep in </a:t>
            </a:r>
            <a:r>
              <a:rPr lang="en-US" dirty="0" err="1"/>
              <a:t>luve</a:t>
            </a:r>
            <a:r>
              <a:rPr lang="en-US" dirty="0"/>
              <a:t> am I; </a:t>
            </a:r>
          </a:p>
          <a:p>
            <a:pPr lvl="0" algn="l" rtl="0"/>
            <a:r>
              <a:rPr lang="en-US" dirty="0"/>
              <a:t>And I will </a:t>
            </a:r>
            <a:r>
              <a:rPr lang="en-US" dirty="0" err="1"/>
              <a:t>luve</a:t>
            </a:r>
            <a:r>
              <a:rPr lang="en-US" dirty="0"/>
              <a:t> thee still, my dear, </a:t>
            </a:r>
          </a:p>
          <a:p>
            <a:pPr lvl="0" algn="l" rtl="0"/>
            <a:r>
              <a:rPr lang="en-US" dirty="0"/>
              <a:t>   Till a’ the seas gang dry. </a:t>
            </a:r>
          </a:p>
          <a:p>
            <a:pPr lvl="0" algn="l" rtl="0"/>
            <a:r>
              <a:rPr lang="en-US" dirty="0"/>
              <a:t> </a:t>
            </a:r>
          </a:p>
          <a:p>
            <a:pPr lvl="0" algn="l" rtl="0"/>
            <a:r>
              <a:rPr lang="en-US" dirty="0"/>
              <a:t>.</a:t>
            </a:r>
          </a:p>
          <a:p>
            <a:pPr algn="l" rtl="0"/>
            <a:r>
              <a:rPr lang="en-US" dirty="0"/>
              <a:t> </a:t>
            </a:r>
          </a:p>
          <a:p>
            <a:pPr algn="l"/>
            <a:endParaRPr lang="ar-SA"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10000"/>
          </a:bodyPr>
          <a:lstStyle/>
          <a:p>
            <a:pPr lvl="0" algn="l" rtl="0"/>
            <a:r>
              <a:rPr lang="en-US" dirty="0"/>
              <a:t>Till a’ the seas gang dry, my dear, </a:t>
            </a:r>
          </a:p>
          <a:p>
            <a:pPr lvl="0" algn="l" rtl="0"/>
            <a:r>
              <a:rPr lang="en-US" dirty="0"/>
              <a:t>   And the rocks melt </a:t>
            </a:r>
            <a:r>
              <a:rPr lang="en-US" dirty="0" err="1"/>
              <a:t>wi</a:t>
            </a:r>
            <a:r>
              <a:rPr lang="en-US" dirty="0"/>
              <a:t>’ the sun; </a:t>
            </a:r>
          </a:p>
          <a:p>
            <a:pPr lvl="0" algn="l" rtl="0"/>
            <a:r>
              <a:rPr lang="en-US" dirty="0"/>
              <a:t>I will love thee still, my dear, </a:t>
            </a:r>
          </a:p>
          <a:p>
            <a:pPr lvl="0" algn="l" rtl="0"/>
            <a:r>
              <a:rPr lang="en-US" dirty="0"/>
              <a:t>   While the sands o’ life shall run. </a:t>
            </a:r>
          </a:p>
          <a:p>
            <a:pPr lvl="0" algn="l" rtl="0"/>
            <a:r>
              <a:rPr lang="en-US" dirty="0"/>
              <a:t> </a:t>
            </a:r>
          </a:p>
          <a:p>
            <a:pPr lvl="0" algn="l" rtl="0"/>
            <a:r>
              <a:rPr lang="en-US" dirty="0"/>
              <a:t>And fare thee </a:t>
            </a:r>
            <a:r>
              <a:rPr lang="en-US" dirty="0" err="1"/>
              <a:t>weel</a:t>
            </a:r>
            <a:r>
              <a:rPr lang="en-US" dirty="0"/>
              <a:t>, my only </a:t>
            </a:r>
            <a:r>
              <a:rPr lang="en-US" dirty="0" err="1"/>
              <a:t>luve</a:t>
            </a:r>
            <a:r>
              <a:rPr lang="en-US" dirty="0"/>
              <a:t>! </a:t>
            </a:r>
          </a:p>
          <a:p>
            <a:pPr lvl="0" algn="l" rtl="0"/>
            <a:r>
              <a:rPr lang="en-US" dirty="0"/>
              <a:t>   And fare thee </a:t>
            </a:r>
            <a:r>
              <a:rPr lang="en-US" dirty="0" err="1"/>
              <a:t>weel</a:t>
            </a:r>
            <a:r>
              <a:rPr lang="en-US" dirty="0"/>
              <a:t> awhile! </a:t>
            </a:r>
          </a:p>
          <a:p>
            <a:pPr lvl="0" algn="l" rtl="0"/>
            <a:r>
              <a:rPr lang="en-US" dirty="0"/>
              <a:t>And I will come again, my </a:t>
            </a:r>
            <a:r>
              <a:rPr lang="en-US" dirty="0" err="1"/>
              <a:t>luve</a:t>
            </a:r>
            <a:r>
              <a:rPr lang="en-US" dirty="0"/>
              <a:t>, </a:t>
            </a:r>
          </a:p>
          <a:p>
            <a:pPr lvl="0" algn="l" rtl="0"/>
            <a:r>
              <a:rPr lang="en-US" dirty="0"/>
              <a:t>   Though it were ten thousand mile</a:t>
            </a:r>
            <a:endParaRPr lang="ar-SA"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20000"/>
          </a:bodyPr>
          <a:lstStyle/>
          <a:p>
            <a:pPr algn="l" rtl="0"/>
            <a:r>
              <a:rPr lang="en-US" b="1" u="sng" dirty="0"/>
              <a:t>The poem analysis and figures of speech </a:t>
            </a:r>
            <a:endParaRPr lang="en-US" dirty="0"/>
          </a:p>
          <a:p>
            <a:pPr algn="l" rtl="0"/>
            <a:r>
              <a:rPr lang="en-US" dirty="0"/>
              <a:t>The poem opens with the speaker comparing his love to a "A Red, Red Rose" and to a "</a:t>
            </a:r>
            <a:r>
              <a:rPr lang="en-US" dirty="0" err="1"/>
              <a:t>melodie</a:t>
            </a:r>
            <a:r>
              <a:rPr lang="en-US" dirty="0"/>
              <a:t> / That's sweetly </a:t>
            </a:r>
            <a:r>
              <a:rPr lang="en-US" dirty="0" err="1"/>
              <a:t>play'd</a:t>
            </a:r>
            <a:r>
              <a:rPr lang="en-US" dirty="0"/>
              <a:t> in tune!" In the second and third stanzas, the speaker describes how deep his love is. And it's </a:t>
            </a:r>
            <a:r>
              <a:rPr lang="en-US" i="1" dirty="0"/>
              <a:t>deep. </a:t>
            </a:r>
            <a:r>
              <a:rPr lang="en-US" dirty="0"/>
              <a:t>He will love his "bonnie lass" as long as he is alive, and until the world ends. At the end, he says </a:t>
            </a:r>
            <a:r>
              <a:rPr lang="en-US" i="1" dirty="0"/>
              <a:t>adios</a:t>
            </a:r>
            <a:r>
              <a:rPr lang="en-US" dirty="0"/>
              <a:t>, and notes that he will return, even if he has to walk ten thousand miles.</a:t>
            </a:r>
          </a:p>
          <a:p>
            <a:pPr algn="l" rtl="0"/>
            <a:r>
              <a:rPr lang="en-US" b="1" dirty="0"/>
              <a:t>Lines 1-2</a:t>
            </a:r>
          </a:p>
          <a:p>
            <a:pPr algn="l" rtl="0"/>
            <a:r>
              <a:rPr lang="en-US" i="1" dirty="0"/>
              <a:t>O my </a:t>
            </a:r>
            <a:r>
              <a:rPr lang="en-US" i="1" dirty="0" err="1"/>
              <a:t>Luve's</a:t>
            </a:r>
            <a:r>
              <a:rPr lang="en-US" i="1" dirty="0"/>
              <a:t> like a red, red rose</a:t>
            </a:r>
            <a:br>
              <a:rPr lang="en-US" i="1" dirty="0"/>
            </a:br>
            <a:r>
              <a:rPr lang="en-US" i="1" dirty="0"/>
              <a:t>That's newly sprung in June:</a:t>
            </a:r>
            <a:endParaRPr lang="en-US" dirty="0"/>
          </a:p>
          <a:p>
            <a:pPr algn="l" rtl="0"/>
            <a:endParaRPr lang="ar-SA"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lvl="0" algn="l" rtl="0"/>
            <a:r>
              <a:rPr lang="en-US" u="sng" dirty="0"/>
              <a:t>The poem opens with one of the most famous </a:t>
            </a:r>
            <a:r>
              <a:rPr lang="en-US" b="1" u="sng" dirty="0">
                <a:hlinkClick r:id="rId2" tooltip="similes"/>
              </a:rPr>
              <a:t>similes</a:t>
            </a:r>
            <a:r>
              <a:rPr lang="en-US" u="sng" dirty="0"/>
              <a:t> of all time. </a:t>
            </a:r>
          </a:p>
          <a:p>
            <a:pPr lvl="0" algn="l" rtl="0"/>
            <a:r>
              <a:rPr lang="en-US" dirty="0"/>
              <a:t>The speaker is saying his love is like a really red rose that is "newly sprung in June." In other words, </a:t>
            </a:r>
            <a:r>
              <a:rPr lang="en-US" u="sng" dirty="0"/>
              <a:t>the speaker's love is like a flower that has just emerged from the ground.</a:t>
            </a:r>
          </a:p>
          <a:p>
            <a:pPr lvl="0" algn="l" rtl="0"/>
            <a:r>
              <a:rPr lang="en-US" dirty="0"/>
              <a:t>You know what that means, </a:t>
            </a:r>
            <a:r>
              <a:rPr lang="en-US" dirty="0" err="1"/>
              <a:t>Shmoopers</a:t>
            </a:r>
            <a:r>
              <a:rPr lang="en-US" dirty="0"/>
              <a:t>: his love is new, fresh, and young. It's </a:t>
            </a:r>
            <a:r>
              <a:rPr lang="en-US" dirty="0" err="1"/>
              <a:t>doin</a:t>
            </a:r>
            <a:r>
              <a:rPr lang="en-US" dirty="0"/>
              <a:t>' just fine.</a:t>
            </a:r>
          </a:p>
          <a:p>
            <a:pPr algn="l"/>
            <a:endParaRPr lang="ar-SA"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lvl="0" algn="l" rtl="0"/>
            <a:r>
              <a:rPr lang="en-US" dirty="0"/>
              <a:t>Oh, and didn't we tell you we're also experts in Scottish dialects? </a:t>
            </a:r>
            <a:r>
              <a:rPr lang="en-US" u="sng" dirty="0"/>
              <a:t>"</a:t>
            </a:r>
            <a:r>
              <a:rPr lang="en-US" u="sng" dirty="0" err="1"/>
              <a:t>Luve</a:t>
            </a:r>
            <a:r>
              <a:rPr lang="en-US" u="sng" dirty="0"/>
              <a:t>" is an older spelling of love, and "'s" is an abbreviation of "is." </a:t>
            </a:r>
          </a:p>
          <a:p>
            <a:pPr lvl="0" algn="l" rtl="0"/>
            <a:r>
              <a:rPr lang="en-US" dirty="0"/>
              <a:t>Burns often spells things in strange ways, partly because he wrote over two hundred years ago and partly because he was Scottish (which means he pronounced and spelled words slightly differently).</a:t>
            </a:r>
          </a:p>
          <a:p>
            <a:pPr algn="l"/>
            <a:endParaRPr lang="ar-SA"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lvl="0" algn="l"/>
            <a:r>
              <a:rPr lang="en-US" dirty="0"/>
              <a:t>One final thing before we keep right on reading: these lines have a bit of a jaunt to them, don't you think? In fact, they're written in </a:t>
            </a:r>
            <a:r>
              <a:rPr lang="en-US" b="1" dirty="0">
                <a:hlinkClick r:id="rId2" tooltip="iambic"/>
              </a:rPr>
              <a:t>iambic</a:t>
            </a:r>
            <a:r>
              <a:rPr lang="en-US" dirty="0"/>
              <a:t> meter. The first line has eight syllables, which probably means we're dealing with </a:t>
            </a:r>
            <a:r>
              <a:rPr lang="en-US" b="1" dirty="0">
                <a:hlinkClick r:id="rId3" tooltip="tetrameter"/>
              </a:rPr>
              <a:t>tetrameter</a:t>
            </a:r>
            <a:r>
              <a:rPr lang="en-US" dirty="0"/>
              <a:t>, and the second line has six, which is a sign of </a:t>
            </a:r>
            <a:r>
              <a:rPr lang="en-US" b="1" dirty="0" err="1">
                <a:hlinkClick r:id="rId3" tooltip="trimeter"/>
              </a:rPr>
              <a:t>trimeter</a:t>
            </a:r>
            <a:r>
              <a:rPr lang="en-US" dirty="0"/>
              <a:t>, sure as </a:t>
            </a:r>
            <a:r>
              <a:rPr lang="en-US" dirty="0" err="1"/>
              <a:t>shootin</a:t>
            </a:r>
            <a:r>
              <a:rPr lang="en-US" dirty="0"/>
              <a:t>'.</a:t>
            </a:r>
          </a:p>
          <a:p>
            <a:pPr algn="l"/>
            <a:endParaRPr lang="ar-SA"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algn="l" rtl="0"/>
            <a:r>
              <a:rPr lang="en-US" b="1" dirty="0"/>
              <a:t>Lines 3-4</a:t>
            </a:r>
          </a:p>
          <a:p>
            <a:pPr algn="l" rtl="0"/>
            <a:r>
              <a:rPr lang="en-US" i="1" dirty="0"/>
              <a:t>O my </a:t>
            </a:r>
            <a:r>
              <a:rPr lang="en-US" i="1" dirty="0" err="1"/>
              <a:t>Luve's</a:t>
            </a:r>
            <a:r>
              <a:rPr lang="en-US" i="1" dirty="0"/>
              <a:t> like the </a:t>
            </a:r>
            <a:r>
              <a:rPr lang="en-US" i="1" dirty="0" err="1"/>
              <a:t>melodie</a:t>
            </a:r>
            <a:br>
              <a:rPr lang="en-US" i="1" dirty="0"/>
            </a:br>
            <a:r>
              <a:rPr lang="en-US" i="1" dirty="0"/>
              <a:t>That's sweetly </a:t>
            </a:r>
            <a:r>
              <a:rPr lang="en-US" i="1" dirty="0" err="1"/>
              <a:t>play'd</a:t>
            </a:r>
            <a:r>
              <a:rPr lang="en-US" i="1" dirty="0"/>
              <a:t> in tune!</a:t>
            </a:r>
            <a:endParaRPr lang="en-US" dirty="0"/>
          </a:p>
          <a:p>
            <a:pPr lvl="0" algn="l" rtl="0"/>
            <a:r>
              <a:rPr lang="en-US" dirty="0"/>
              <a:t>Not satisfied with the whole rose comparison? No worries. </a:t>
            </a:r>
            <a:r>
              <a:rPr lang="en-US" u="sng" dirty="0"/>
              <a:t>The speaker's got another </a:t>
            </a:r>
            <a:r>
              <a:rPr lang="en-US" b="1" u="sng" dirty="0"/>
              <a:t>simile</a:t>
            </a:r>
            <a:r>
              <a:rPr lang="en-US" dirty="0"/>
              <a:t> for </a:t>
            </a:r>
            <a:r>
              <a:rPr lang="en-US" dirty="0" err="1"/>
              <a:t>ya</a:t>
            </a:r>
            <a:r>
              <a:rPr lang="en-US" dirty="0"/>
              <a:t>. </a:t>
            </a:r>
          </a:p>
          <a:p>
            <a:pPr lvl="0" algn="l" rtl="0"/>
            <a:r>
              <a:rPr lang="en-US" u="sng" dirty="0"/>
              <a:t>The speaker next compares his love to a </a:t>
            </a:r>
            <a:r>
              <a:rPr lang="en-US" u="sng" dirty="0" err="1"/>
              <a:t>melodie</a:t>
            </a:r>
            <a:r>
              <a:rPr lang="en-US" u="sng" dirty="0"/>
              <a:t> (an older spelling of the word melody) that is "sweetly </a:t>
            </a:r>
            <a:r>
              <a:rPr lang="en-US" u="sng" dirty="0" err="1"/>
              <a:t>play'd</a:t>
            </a:r>
            <a:r>
              <a:rPr lang="en-US" u="sng" dirty="0"/>
              <a:t> in tune."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t>The eagle main idea</a:t>
            </a:r>
            <a:br>
              <a:rPr lang="en-US" dirty="0"/>
            </a:br>
            <a:endParaRPr lang="ar-SA" dirty="0"/>
          </a:p>
        </p:txBody>
      </p:sp>
      <p:sp>
        <p:nvSpPr>
          <p:cNvPr id="3" name="عنصر نائب للمحتوى 2"/>
          <p:cNvSpPr>
            <a:spLocks noGrp="1"/>
          </p:cNvSpPr>
          <p:nvPr>
            <p:ph sz="quarter" idx="1"/>
          </p:nvPr>
        </p:nvSpPr>
        <p:spPr/>
        <p:txBody>
          <a:bodyPr/>
          <a:lstStyle/>
          <a:p>
            <a:pPr algn="l" rtl="0"/>
            <a:r>
              <a:rPr lang="en-US" b="1" u="sng" dirty="0"/>
              <a:t>Man and the natural world </a:t>
            </a:r>
            <a:endParaRPr lang="en-US" dirty="0"/>
          </a:p>
          <a:p>
            <a:pPr algn="l" rtl="0"/>
            <a:r>
              <a:rPr lang="en-US" dirty="0"/>
              <a:t>The eagle lives in a place that cannot be easily reached by human beings, and the speaker is definitely aware of this. The poem imagines what the eagle's world is like, and by extension imagines a world without people. </a:t>
            </a:r>
            <a:endParaRPr lang="ar-SA"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lvl="0" algn="l" rtl="0"/>
            <a:r>
              <a:rPr lang="en-US" dirty="0"/>
              <a:t>The speaker's "</a:t>
            </a:r>
            <a:r>
              <a:rPr lang="en-US" dirty="0" err="1"/>
              <a:t>luve</a:t>
            </a:r>
            <a:r>
              <a:rPr lang="en-US" dirty="0"/>
              <a:t>," then, is like a song that is sung or "</a:t>
            </a:r>
            <a:r>
              <a:rPr lang="en-US" dirty="0" err="1"/>
              <a:t>play'd</a:t>
            </a:r>
            <a:r>
              <a:rPr lang="en-US" dirty="0"/>
              <a:t>" just right, so right in fact that it's kind of sweet.</a:t>
            </a:r>
          </a:p>
          <a:p>
            <a:pPr lvl="0" algn="l" rtl="0"/>
            <a:r>
              <a:rPr lang="en-US" dirty="0"/>
              <a:t>Okay. Let's tally it up. So far, we know that the speaker's love is like an oh so red rose, and like an awesome jam. What's next? </a:t>
            </a:r>
          </a:p>
          <a:p>
            <a:pPr lvl="0" algn="l" rtl="0"/>
            <a:r>
              <a:rPr lang="en-US" dirty="0"/>
              <a:t>And here's a question. Is the speaker talking about his love for a girl—a bonnie lass? Or is he talking about the girl herself? </a:t>
            </a:r>
          </a:p>
          <a:p>
            <a:pPr algn="l"/>
            <a:endParaRPr lang="ar-SA" dirty="0"/>
          </a:p>
          <a:p>
            <a:pPr algn="l"/>
            <a:endParaRPr lang="ar-SA"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lnSpcReduction="10000"/>
          </a:bodyPr>
          <a:lstStyle/>
          <a:p>
            <a:pPr lvl="0" algn="l" rtl="0"/>
            <a:r>
              <a:rPr lang="en-US" dirty="0"/>
              <a:t>These lines also repeat the </a:t>
            </a:r>
            <a:r>
              <a:rPr lang="en-US" b="1" dirty="0"/>
              <a:t>metrical</a:t>
            </a:r>
            <a:r>
              <a:rPr lang="en-US" dirty="0"/>
              <a:t> pattern we got in the first two lines. A line of </a:t>
            </a:r>
            <a:r>
              <a:rPr lang="en-US" b="1" dirty="0"/>
              <a:t>tetrameter</a:t>
            </a:r>
            <a:r>
              <a:rPr lang="en-US" dirty="0"/>
              <a:t>, followed by a line of </a:t>
            </a:r>
            <a:r>
              <a:rPr lang="en-US" b="1" dirty="0" err="1"/>
              <a:t>trimeter</a:t>
            </a:r>
            <a:r>
              <a:rPr lang="en-US" dirty="0"/>
              <a:t>. Only now we've added a </a:t>
            </a:r>
            <a:r>
              <a:rPr lang="en-US" b="1" dirty="0">
                <a:hlinkClick r:id="rId2" tooltip="rhyme"/>
              </a:rPr>
              <a:t>rhyme</a:t>
            </a:r>
            <a:r>
              <a:rPr lang="en-US" b="1" dirty="0"/>
              <a:t> scheme</a:t>
            </a:r>
            <a:r>
              <a:rPr lang="en-US" dirty="0"/>
              <a:t>, too. </a:t>
            </a:r>
          </a:p>
          <a:p>
            <a:pPr lvl="0" algn="l" rtl="0"/>
            <a:r>
              <a:rPr lang="en-US" dirty="0"/>
              <a:t>June and tune rhyme, which means that our rhyme scheme goes a little something like this: ABCB. </a:t>
            </a:r>
          </a:p>
          <a:p>
            <a:pPr lvl="0" algn="l" rtl="0"/>
            <a:r>
              <a:rPr lang="en-US" dirty="0"/>
              <a:t>This repeated meter, combined with the catchy rhyme scheme, can only mean one thing: </a:t>
            </a:r>
            <a:r>
              <a:rPr lang="en-US" b="1" dirty="0">
                <a:hlinkClick r:id="rId3" tooltip="ballad meter"/>
              </a:rPr>
              <a:t>ballad meter</a:t>
            </a:r>
            <a:r>
              <a:rPr lang="en-US" dirty="0"/>
              <a:t>.</a:t>
            </a:r>
          </a:p>
          <a:p>
            <a:pPr lvl="0" algn="l" rtl="0"/>
            <a:r>
              <a:rPr lang="en-US" dirty="0"/>
              <a:t>Check out our "</a:t>
            </a:r>
            <a:r>
              <a:rPr lang="en-US" dirty="0">
                <a:hlinkClick r:id="rId4"/>
              </a:rPr>
              <a:t>Form and Meter</a:t>
            </a:r>
            <a:r>
              <a:rPr lang="en-US" dirty="0"/>
              <a:t>" section for more.</a:t>
            </a:r>
          </a:p>
          <a:p>
            <a:pPr algn="l"/>
            <a:endParaRPr lang="ar-SA"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20000"/>
          </a:bodyPr>
          <a:lstStyle/>
          <a:p>
            <a:pPr algn="l" rtl="0"/>
            <a:r>
              <a:rPr lang="en-US" dirty="0"/>
              <a:t>Lines 5-6</a:t>
            </a:r>
          </a:p>
          <a:p>
            <a:pPr algn="l" rtl="0"/>
            <a:r>
              <a:rPr lang="en-US" i="1" dirty="0"/>
              <a:t>As fair art thou, my bonnie lass, </a:t>
            </a:r>
            <a:br>
              <a:rPr lang="en-US" i="1" dirty="0"/>
            </a:br>
            <a:r>
              <a:rPr lang="en-US" i="1" dirty="0"/>
              <a:t>So deep in </a:t>
            </a:r>
            <a:r>
              <a:rPr lang="en-US" i="1" dirty="0" err="1"/>
              <a:t>luve</a:t>
            </a:r>
            <a:r>
              <a:rPr lang="en-US" i="1" dirty="0"/>
              <a:t> am I:</a:t>
            </a:r>
            <a:endParaRPr lang="en-US" dirty="0"/>
          </a:p>
          <a:p>
            <a:pPr lvl="0" algn="l" rtl="0"/>
            <a:r>
              <a:rPr lang="en-US" u="sng" dirty="0"/>
              <a:t>The speaker says he is as "deep in </a:t>
            </a:r>
            <a:r>
              <a:rPr lang="en-US" u="sng" dirty="0" err="1"/>
              <a:t>luve</a:t>
            </a:r>
            <a:r>
              <a:rPr lang="en-US" u="sng" dirty="0"/>
              <a:t>" as the "bonnie lass" is fair (a word that, once upon a time, meant pretty, beautiful, or attractive). </a:t>
            </a:r>
          </a:p>
          <a:p>
            <a:pPr lvl="0" algn="l" rtl="0"/>
            <a:r>
              <a:rPr lang="en-US" dirty="0"/>
              <a:t>Really, this is a fancy pants way of saying something that's not so fancy pants at all. Bonnie, by the way, is a word that means beautiful or pretty (just like "fair"). It is, for the most part, a Scottish dialect word. As is </a:t>
            </a:r>
            <a:r>
              <a:rPr lang="en-US" u="sng" dirty="0"/>
              <a:t>lass, which just refers to a girl </a:t>
            </a:r>
            <a:r>
              <a:rPr lang="en-US" dirty="0"/>
              <a:t>(although sometimes it means something like </a:t>
            </a:r>
            <a:r>
              <a:rPr lang="en-US" u="sng" dirty="0"/>
              <a:t>sweetheart</a:t>
            </a:r>
            <a:r>
              <a:rPr lang="en-US" dirty="0"/>
              <a:t>).</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0000" lnSpcReduction="20000"/>
          </a:bodyPr>
          <a:lstStyle/>
          <a:p>
            <a:pPr algn="l" rtl="0"/>
            <a:r>
              <a:rPr lang="en-US" dirty="0"/>
              <a:t>Lines 7-8</a:t>
            </a:r>
          </a:p>
          <a:p>
            <a:pPr algn="l" rtl="0"/>
            <a:r>
              <a:rPr lang="en-US" i="1" dirty="0"/>
              <a:t>And I will </a:t>
            </a:r>
            <a:r>
              <a:rPr lang="en-US" i="1" dirty="0" err="1"/>
              <a:t>luve</a:t>
            </a:r>
            <a:r>
              <a:rPr lang="en-US" i="1" dirty="0"/>
              <a:t> thee still, my dear, </a:t>
            </a:r>
            <a:br>
              <a:rPr lang="en-US" i="1" dirty="0"/>
            </a:br>
            <a:r>
              <a:rPr lang="en-US" i="1" dirty="0"/>
              <a:t>Till a' the seas gang dry:</a:t>
            </a:r>
            <a:endParaRPr lang="en-US" dirty="0"/>
          </a:p>
          <a:p>
            <a:pPr lvl="0" algn="l" rtl="0"/>
            <a:r>
              <a:rPr lang="en-US" u="sng" dirty="0"/>
              <a:t>The speaker says he will "</a:t>
            </a:r>
            <a:r>
              <a:rPr lang="en-US" u="sng" dirty="0" err="1"/>
              <a:t>luve</a:t>
            </a:r>
            <a:r>
              <a:rPr lang="en-US" u="sng" dirty="0"/>
              <a:t>" his "bonnie lass" until all the seas dry up.</a:t>
            </a:r>
          </a:p>
          <a:p>
            <a:pPr lvl="0" algn="l" rtl="0"/>
            <a:r>
              <a:rPr lang="en-US" u="sng" dirty="0"/>
              <a:t>The word "a'" is a shortened form of the word "all"; </a:t>
            </a:r>
            <a:r>
              <a:rPr lang="en-US" dirty="0"/>
              <a:t>this elision (the removal of letters from a word) is very common in Scots English (i.e. the form of English spoken in Scotland), but you'll see it in regular English poems, too.</a:t>
            </a:r>
          </a:p>
          <a:p>
            <a:pPr lvl="0" algn="l" rtl="0"/>
            <a:r>
              <a:rPr lang="en-US" dirty="0"/>
              <a:t>"</a:t>
            </a:r>
            <a:r>
              <a:rPr lang="en-US" u="sng" dirty="0"/>
              <a:t>Gang" doesn't refer to a group of people; it is an old word that means "go" or "walk." </a:t>
            </a:r>
            <a:r>
              <a:rPr lang="en-US" dirty="0"/>
              <a:t>Say it to yourself. Doesn't it kind of sound like "gone" or "going"?</a:t>
            </a:r>
          </a:p>
          <a:p>
            <a:pPr lvl="0" algn="l" rtl="0"/>
            <a:r>
              <a:rPr lang="en-US" u="sng" dirty="0"/>
              <a:t>The seas will probably never "gang dry," so the speaker seems to be saying that he will love his "lass" forever. </a:t>
            </a:r>
            <a:r>
              <a:rPr lang="en-US" dirty="0"/>
              <a:t>Or at least until the apocalypse.</a:t>
            </a:r>
          </a:p>
          <a:p>
            <a:pPr algn="l"/>
            <a:endParaRPr lang="ar-SA"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lnSpcReduction="10000"/>
          </a:bodyPr>
          <a:lstStyle/>
          <a:p>
            <a:pPr algn="l"/>
            <a:r>
              <a:rPr lang="en-US" b="1" dirty="0"/>
              <a:t>Lines 9-10</a:t>
            </a:r>
          </a:p>
          <a:p>
            <a:pPr algn="l"/>
            <a:r>
              <a:rPr lang="en-US" i="1" dirty="0"/>
              <a:t>Till a' the seas gang dry, my dear,</a:t>
            </a:r>
            <a:br>
              <a:rPr lang="en-US" i="1" dirty="0"/>
            </a:br>
            <a:r>
              <a:rPr lang="en-US" i="1" dirty="0"/>
              <a:t>And the rocks melt </a:t>
            </a:r>
            <a:r>
              <a:rPr lang="en-US" i="1" dirty="0" err="1"/>
              <a:t>wi</a:t>
            </a:r>
            <a:r>
              <a:rPr lang="en-US" i="1" dirty="0"/>
              <a:t>' the sun;</a:t>
            </a:r>
            <a:endParaRPr lang="en-US" dirty="0"/>
          </a:p>
          <a:p>
            <a:pPr lvl="0" algn="l" rtl="0"/>
            <a:r>
              <a:rPr lang="en-US" dirty="0"/>
              <a:t>With a healthy dose of </a:t>
            </a:r>
            <a:r>
              <a:rPr lang="en-US" b="1" u="sng" dirty="0">
                <a:hlinkClick r:id="rId2"/>
              </a:rPr>
              <a:t>repetition</a:t>
            </a:r>
            <a:r>
              <a:rPr lang="en-US" u="sng" dirty="0"/>
              <a:t>, the speaker tells us again that he will love his "bonnie lass" until the seas "gang dry"; he also tells us he will love her until the "rocks melt </a:t>
            </a:r>
            <a:r>
              <a:rPr lang="en-US" u="sng" dirty="0" err="1"/>
              <a:t>wi</a:t>
            </a:r>
            <a:r>
              <a:rPr lang="en-US" u="sng" dirty="0"/>
              <a:t>' the sun."</a:t>
            </a:r>
          </a:p>
          <a:p>
            <a:pPr lvl="0" algn="l" rtl="0"/>
            <a:r>
              <a:rPr lang="en-US" dirty="0"/>
              <a:t>In the line 10, you have to pretend the word "till" is at the beginning; the lines are saying "till a' the seas…</a:t>
            </a:r>
            <a:r>
              <a:rPr lang="en-US" i="1" dirty="0"/>
              <a:t>and till</a:t>
            </a:r>
            <a:r>
              <a:rPr lang="en-US" dirty="0"/>
              <a:t> the rocks."</a:t>
            </a:r>
          </a:p>
          <a:p>
            <a:pPr algn="l"/>
            <a:endParaRPr lang="ar-SA"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10000"/>
          </a:bodyPr>
          <a:lstStyle/>
          <a:p>
            <a:pPr lvl="0" algn="l" rtl="0"/>
            <a:r>
              <a:rPr lang="en-US" dirty="0"/>
              <a:t>"</a:t>
            </a:r>
            <a:r>
              <a:rPr lang="en-US" u="sng" dirty="0"/>
              <a:t>Till" is just a shortened form of the word until, and "</a:t>
            </a:r>
            <a:r>
              <a:rPr lang="en-US" u="sng" dirty="0" err="1"/>
              <a:t>wi</a:t>
            </a:r>
            <a:r>
              <a:rPr lang="en-US" u="sng" dirty="0"/>
              <a:t>'" is a shortened form of the word with</a:t>
            </a:r>
            <a:r>
              <a:rPr lang="en-US" dirty="0"/>
              <a:t>, just in case you guys were wondering.</a:t>
            </a:r>
          </a:p>
          <a:p>
            <a:pPr lvl="0" algn="l" rtl="0"/>
            <a:r>
              <a:rPr lang="en-US" dirty="0"/>
              <a:t>What does he mean by rocks melting with sun? Does he mean when the rocks melt </a:t>
            </a:r>
            <a:r>
              <a:rPr lang="en-US" i="1" dirty="0"/>
              <a:t>in </a:t>
            </a:r>
            <a:r>
              <a:rPr lang="en-US" dirty="0"/>
              <a:t>the sun? Or does he mean melt at the same time as the sun is melting?</a:t>
            </a:r>
          </a:p>
          <a:p>
            <a:pPr lvl="0" algn="l" rtl="0"/>
            <a:r>
              <a:rPr lang="en-US" dirty="0"/>
              <a:t>Like the sea going dry, it is unlikely that rocks are going to "melt" (unless they get thrown into a volcano, or a meteor strikes the earth) </a:t>
            </a:r>
            <a:r>
              <a:rPr lang="en-US" u="sng" dirty="0"/>
              <a:t>so the speaker is again emphasizing the fact that he will love her forever </a:t>
            </a:r>
            <a:r>
              <a:rPr lang="en-US" dirty="0"/>
              <a:t>or at least until long after their lives are over.</a:t>
            </a:r>
          </a:p>
          <a:p>
            <a:pPr algn="l"/>
            <a:endParaRPr lang="ar-SA"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20000"/>
          </a:bodyPr>
          <a:lstStyle/>
          <a:p>
            <a:pPr algn="l" rtl="0"/>
            <a:r>
              <a:rPr lang="en-US" b="1" dirty="0"/>
              <a:t>Lines 11-12</a:t>
            </a:r>
          </a:p>
          <a:p>
            <a:pPr algn="l" rtl="0"/>
            <a:r>
              <a:rPr lang="en-US" i="1" dirty="0"/>
              <a:t>I will </a:t>
            </a:r>
            <a:r>
              <a:rPr lang="en-US" i="1" dirty="0" err="1"/>
              <a:t>luve</a:t>
            </a:r>
            <a:r>
              <a:rPr lang="en-US" i="1" dirty="0"/>
              <a:t> thee still, my dear, </a:t>
            </a:r>
            <a:br>
              <a:rPr lang="en-US" i="1" dirty="0"/>
            </a:br>
            <a:r>
              <a:rPr lang="en-US" i="1" dirty="0"/>
              <a:t>While the sands o' life shall run.</a:t>
            </a:r>
            <a:endParaRPr lang="en-US" dirty="0"/>
          </a:p>
          <a:p>
            <a:pPr lvl="0" algn="l" rtl="0"/>
            <a:r>
              <a:rPr lang="en-US" dirty="0"/>
              <a:t>Oh for crying out loud, we get it, dude. You really dig this girl.</a:t>
            </a:r>
          </a:p>
          <a:p>
            <a:pPr lvl="0" algn="l" rtl="0"/>
            <a:r>
              <a:rPr lang="en-US" dirty="0"/>
              <a:t>Yet again, </a:t>
            </a:r>
            <a:r>
              <a:rPr lang="en-US" u="sng" dirty="0"/>
              <a:t>the speaker pledges that he will love his lass for a really long time—as long as he lives, to be exact. </a:t>
            </a:r>
          </a:p>
          <a:p>
            <a:pPr lvl="0" algn="l" rtl="0"/>
            <a:r>
              <a:rPr lang="en-US" u="sng" dirty="0"/>
              <a:t>That's where that "sands o' life shall run" comes in. It's an interesting phrase,</a:t>
            </a:r>
            <a:r>
              <a:rPr lang="en-US" dirty="0"/>
              <a:t> don't you think? </a:t>
            </a:r>
            <a:r>
              <a:rPr lang="en-US" u="sng" dirty="0"/>
              <a:t>It means, "while I'm still alive." So the </a:t>
            </a:r>
            <a:r>
              <a:rPr lang="en-US" b="1" u="sng" dirty="0">
                <a:hlinkClick r:id="rId2"/>
              </a:rPr>
              <a:t>metaphor</a:t>
            </a:r>
            <a:r>
              <a:rPr lang="en-US" u="sng" dirty="0">
                <a:hlinkClick r:id="rId2"/>
              </a:rPr>
              <a:t> </a:t>
            </a:r>
            <a:r>
              <a:rPr lang="en-US" u="sng" dirty="0"/>
              <a:t>here is of an hourglass, or some other device that measures time with sand.</a:t>
            </a:r>
          </a:p>
          <a:p>
            <a:pPr algn="l" rtl="0"/>
            <a:endParaRPr lang="ar-SA"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7500" lnSpcReduction="20000"/>
          </a:bodyPr>
          <a:lstStyle/>
          <a:p>
            <a:pPr lvl="0" algn="l" rtl="0"/>
            <a:r>
              <a:rPr lang="en-US" dirty="0"/>
              <a:t>The words, however, make us think of the "sands o' life" running out; the phrase "I will </a:t>
            </a:r>
            <a:r>
              <a:rPr lang="en-US" dirty="0" err="1"/>
              <a:t>luve</a:t>
            </a:r>
            <a:r>
              <a:rPr lang="en-US" dirty="0"/>
              <a:t> thee still" makes us think the speaker wants to say "I will love thee still, even after the sands o' life shall run out." He doesn't say that, but we can't help thinking it, can we?</a:t>
            </a:r>
          </a:p>
          <a:p>
            <a:pPr lvl="0" algn="l" rtl="0"/>
            <a:r>
              <a:rPr lang="en-US" dirty="0"/>
              <a:t>After all, we're thinking that the sands of this guy's life will probably run out long before </a:t>
            </a:r>
            <a:r>
              <a:rPr lang="en-US" dirty="0">
                <a:hlinkClick r:id="rId2" tooltip="the rocks might melt and the sea may burn"/>
              </a:rPr>
              <a:t>the rocks might melt and the sea may burn</a:t>
            </a:r>
            <a:r>
              <a:rPr lang="en-US" dirty="0"/>
              <a:t>.</a:t>
            </a:r>
          </a:p>
          <a:p>
            <a:pPr lvl="0" algn="l" rtl="0"/>
            <a:r>
              <a:rPr lang="en-US" dirty="0"/>
              <a:t>Form-wise, things have gotten a little shakeup. We've got a new </a:t>
            </a:r>
            <a:r>
              <a:rPr lang="en-US" b="1" dirty="0">
                <a:hlinkClick r:id="rId3"/>
              </a:rPr>
              <a:t>rhyme scheme</a:t>
            </a:r>
            <a:r>
              <a:rPr lang="en-US" dirty="0"/>
              <a:t> on our hands, because in these final two stanzas, not only do the second and fourth lines of each stanza rhyme, but the first and third do, too. This pattern is commonly referred to as—wait for it—common meter. Check out our "</a:t>
            </a:r>
            <a:r>
              <a:rPr lang="en-US" dirty="0">
                <a:hlinkClick r:id="rId4"/>
              </a:rPr>
              <a:t>Form and Meter</a:t>
            </a:r>
            <a:r>
              <a:rPr lang="en-US" dirty="0"/>
              <a:t>" section for more. </a:t>
            </a:r>
          </a:p>
          <a:p>
            <a:pPr algn="l"/>
            <a:endParaRPr lang="ar-SA"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7500" lnSpcReduction="20000"/>
          </a:bodyPr>
          <a:lstStyle/>
          <a:p>
            <a:pPr algn="l" rtl="0"/>
            <a:r>
              <a:rPr lang="en-US" b="1" dirty="0"/>
              <a:t>Lines 13-14</a:t>
            </a:r>
          </a:p>
          <a:p>
            <a:pPr algn="l" rtl="0"/>
            <a:r>
              <a:rPr lang="en-US" i="1" dirty="0"/>
              <a:t>And fare thee </a:t>
            </a:r>
            <a:r>
              <a:rPr lang="en-US" i="1" dirty="0" err="1"/>
              <a:t>weel</a:t>
            </a:r>
            <a:r>
              <a:rPr lang="en-US" i="1" dirty="0"/>
              <a:t>, my only </a:t>
            </a:r>
            <a:r>
              <a:rPr lang="en-US" i="1" dirty="0" err="1"/>
              <a:t>Luve</a:t>
            </a:r>
            <a:r>
              <a:rPr lang="en-US" i="1" dirty="0"/>
              <a:t>, </a:t>
            </a:r>
            <a:br>
              <a:rPr lang="en-US" i="1" dirty="0"/>
            </a:br>
            <a:r>
              <a:rPr lang="en-US" i="1" dirty="0"/>
              <a:t>And fare thee </a:t>
            </a:r>
            <a:r>
              <a:rPr lang="en-US" i="1" dirty="0" err="1"/>
              <a:t>weel</a:t>
            </a:r>
            <a:r>
              <a:rPr lang="en-US" i="1" dirty="0"/>
              <a:t> a while!</a:t>
            </a:r>
            <a:endParaRPr lang="en-US" dirty="0"/>
          </a:p>
          <a:p>
            <a:pPr lvl="0" algn="l" rtl="0"/>
            <a:r>
              <a:rPr lang="en-US" u="sng" dirty="0"/>
              <a:t>Suddenly, it's time to say goodbye. Or in this case, "fare thee </a:t>
            </a:r>
            <a:r>
              <a:rPr lang="en-US" u="sng" dirty="0" err="1"/>
              <a:t>weel</a:t>
            </a:r>
            <a:r>
              <a:rPr lang="en-US" u="sng" dirty="0"/>
              <a:t>." </a:t>
            </a:r>
            <a:r>
              <a:rPr lang="en-US" dirty="0"/>
              <a:t>Hey, same diff.</a:t>
            </a:r>
          </a:p>
          <a:p>
            <a:pPr lvl="0" algn="l" rtl="0"/>
            <a:r>
              <a:rPr lang="en-US" dirty="0"/>
              <a:t>"</a:t>
            </a:r>
            <a:r>
              <a:rPr lang="en-US" u="sng" dirty="0" err="1"/>
              <a:t>Weel</a:t>
            </a:r>
            <a:r>
              <a:rPr lang="en-US" u="sng" dirty="0"/>
              <a:t>" does not mean "wheel" but is rather an older form of the word "well</a:t>
            </a:r>
            <a:r>
              <a:rPr lang="en-US" dirty="0"/>
              <a:t>"; say it aloud, and you'll see that it sounds really Scottish. </a:t>
            </a:r>
          </a:p>
          <a:p>
            <a:pPr lvl="0" algn="l" rtl="0"/>
            <a:r>
              <a:rPr lang="en-US" dirty="0"/>
              <a:t>The phrase "fare thee </a:t>
            </a:r>
            <a:r>
              <a:rPr lang="en-US" dirty="0" err="1"/>
              <a:t>weel</a:t>
            </a:r>
            <a:r>
              <a:rPr lang="en-US" dirty="0"/>
              <a:t> a while" means something like "farewell, for now" or "farewell for the time being."</a:t>
            </a:r>
          </a:p>
          <a:p>
            <a:pPr lvl="0" algn="l" rtl="0"/>
            <a:r>
              <a:rPr lang="en-US" dirty="0"/>
              <a:t>But it could also </a:t>
            </a:r>
            <a:r>
              <a:rPr lang="en-US" u="sng" dirty="0"/>
              <a:t>mean "take care of yourself for now" or "may you be well." </a:t>
            </a:r>
            <a:r>
              <a:rPr lang="en-US" dirty="0"/>
              <a:t>The word "fare" can be a verb that means do or go.</a:t>
            </a:r>
          </a:p>
          <a:p>
            <a:pPr lvl="0" algn="l" rtl="0"/>
            <a:r>
              <a:rPr lang="en-US" dirty="0"/>
              <a:t>For whatever reason, these two lovebirds are splitting like a banana. But we think they're </a:t>
            </a:r>
            <a:r>
              <a:rPr lang="en-US" dirty="0" err="1"/>
              <a:t>gonna</a:t>
            </a:r>
            <a:r>
              <a:rPr lang="en-US" dirty="0"/>
              <a:t> be just fine at the whole long-distance thing. We mean, if your love outlasts the sun, what's a few miles?</a:t>
            </a:r>
          </a:p>
          <a:p>
            <a:pPr algn="l" rtl="0"/>
            <a:endParaRPr lang="ar-SA"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lnSpcReduction="10000"/>
          </a:bodyPr>
          <a:lstStyle/>
          <a:p>
            <a:pPr algn="l" rtl="0"/>
            <a:r>
              <a:rPr lang="en-US" b="1" dirty="0"/>
              <a:t>Lines 15-16</a:t>
            </a:r>
          </a:p>
          <a:p>
            <a:pPr algn="l" rtl="0"/>
            <a:r>
              <a:rPr lang="en-US" i="1" dirty="0"/>
              <a:t>And I will come again, my </a:t>
            </a:r>
            <a:r>
              <a:rPr lang="en-US" i="1" dirty="0" err="1"/>
              <a:t>Luve</a:t>
            </a:r>
            <a:r>
              <a:rPr lang="en-US" i="1" dirty="0"/>
              <a:t>, </a:t>
            </a:r>
            <a:br>
              <a:rPr lang="en-US" i="1" dirty="0"/>
            </a:br>
            <a:r>
              <a:rPr lang="en-US" i="1" dirty="0" err="1"/>
              <a:t>Tho</a:t>
            </a:r>
            <a:r>
              <a:rPr lang="en-US" i="1" dirty="0"/>
              <a:t>' it were ten thousand mile.</a:t>
            </a:r>
            <a:endParaRPr lang="en-US" dirty="0"/>
          </a:p>
          <a:p>
            <a:pPr lvl="0" algn="l" rtl="0"/>
            <a:r>
              <a:rPr lang="en-US" u="sng" dirty="0"/>
              <a:t>The speaker says his final farewell; he tells his </a:t>
            </a:r>
            <a:r>
              <a:rPr lang="en-US" u="sng" dirty="0" err="1"/>
              <a:t>Luve</a:t>
            </a:r>
            <a:r>
              <a:rPr lang="en-US" u="sng" dirty="0"/>
              <a:t> that he will come again, even if he has to walk ten thousand miles </a:t>
            </a:r>
            <a:r>
              <a:rPr lang="en-US" dirty="0"/>
              <a:t>(that's a long way!).</a:t>
            </a:r>
          </a:p>
          <a:p>
            <a:pPr algn="l" rtl="0"/>
            <a:r>
              <a:rPr lang="en-US" b="1" u="sng" dirty="0"/>
              <a:t>Allusion</a:t>
            </a:r>
            <a:r>
              <a:rPr lang="en-US" u="sng" dirty="0"/>
              <a:t> is a reference to something in history or literature a means of  suggesting far more than it says </a:t>
            </a:r>
            <a:r>
              <a:rPr lang="en-US" dirty="0"/>
              <a:t>and means of reinforcing the emotion or ideas of another work or occasion. </a:t>
            </a:r>
          </a:p>
          <a:p>
            <a:pPr algn="l" rtl="0"/>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dirty="0"/>
              <a:t>Still, the speaker can only describe the landscape using human or human-like attributes. Those darned "people" just keep popping up in the poem, like when you're looking at some cool geological formation and can't help thinking, "Hey, that looks just like my Aunt Gertrude!" "The Eagle" is a classic case of a nature poem that ends up being just as much about the person describing the scenery as anything else.</a:t>
            </a:r>
          </a:p>
          <a:p>
            <a:pPr algn="l" rtl="0"/>
            <a:endParaRPr lang="ar-SA"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Page 45Lecture 9 </a:t>
            </a:r>
            <a:endParaRPr lang="ar-SA" dirty="0"/>
          </a:p>
        </p:txBody>
      </p:sp>
      <p:sp>
        <p:nvSpPr>
          <p:cNvPr id="3" name="عنصر نائب للمحتوى 2"/>
          <p:cNvSpPr>
            <a:spLocks noGrp="1"/>
          </p:cNvSpPr>
          <p:nvPr>
            <p:ph sz="quarter" idx="1"/>
          </p:nvPr>
        </p:nvSpPr>
        <p:spPr/>
        <p:txBody>
          <a:bodyPr>
            <a:normAutofit fontScale="77500" lnSpcReduction="20000"/>
          </a:bodyPr>
          <a:lstStyle/>
          <a:p>
            <a:pPr algn="l" rtl="0"/>
            <a:r>
              <a:rPr lang="en-US" b="1" u="sng" dirty="0"/>
              <a:t>Poem nine. On his blindness by John Milton </a:t>
            </a:r>
            <a:endParaRPr lang="en-US" dirty="0"/>
          </a:p>
          <a:p>
            <a:pPr algn="l" rtl="0"/>
            <a:r>
              <a:rPr lang="en-US" dirty="0"/>
              <a:t>When I consider how my light is spent,</a:t>
            </a:r>
            <a:br>
              <a:rPr lang="en-US" dirty="0"/>
            </a:br>
            <a:r>
              <a:rPr lang="en-US" dirty="0"/>
              <a:t>Ere half my days, in this dark world and wide,</a:t>
            </a:r>
            <a:br>
              <a:rPr lang="en-US" dirty="0"/>
            </a:br>
            <a:r>
              <a:rPr lang="en-US" dirty="0"/>
              <a:t>And that one Talent which is death to hide</a:t>
            </a:r>
            <a:br>
              <a:rPr lang="en-US" dirty="0"/>
            </a:br>
            <a:r>
              <a:rPr lang="en-US" dirty="0"/>
              <a:t>Lodged with me useless, though my Soul more bent</a:t>
            </a:r>
            <a:br>
              <a:rPr lang="en-US" dirty="0"/>
            </a:br>
            <a:r>
              <a:rPr lang="en-US" dirty="0"/>
              <a:t>To serve therewith my Maker, and present</a:t>
            </a:r>
            <a:br>
              <a:rPr lang="en-US" dirty="0"/>
            </a:br>
            <a:r>
              <a:rPr lang="en-US" dirty="0"/>
              <a:t>My true account, lest he returning chide;</a:t>
            </a:r>
            <a:br>
              <a:rPr lang="en-US" dirty="0"/>
            </a:br>
            <a:r>
              <a:rPr lang="en-US" dirty="0"/>
              <a:t>"Doth God exact day-</a:t>
            </a:r>
            <a:r>
              <a:rPr lang="en-US" dirty="0" err="1"/>
              <a:t>labour</a:t>
            </a:r>
            <a:r>
              <a:rPr lang="en-US" dirty="0"/>
              <a:t>, light denied?"</a:t>
            </a:r>
            <a:br>
              <a:rPr lang="en-US" dirty="0"/>
            </a:br>
            <a:r>
              <a:rPr lang="en-US" dirty="0"/>
              <a:t>I fondly ask. But patience, to prevent</a:t>
            </a:r>
            <a:br>
              <a:rPr lang="en-US" dirty="0"/>
            </a:br>
            <a:r>
              <a:rPr lang="en-US" dirty="0"/>
              <a:t>That murmur, soon replies, "God doth not need</a:t>
            </a:r>
            <a:br>
              <a:rPr lang="en-US" dirty="0"/>
            </a:br>
            <a:r>
              <a:rPr lang="en-US" dirty="0"/>
              <a:t>Either man's work or his own gifts; who best</a:t>
            </a:r>
            <a:br>
              <a:rPr lang="en-US" dirty="0"/>
            </a:br>
            <a:r>
              <a:rPr lang="en-US" dirty="0"/>
              <a:t>Bear his mild yoke, they serve him best. His state</a:t>
            </a:r>
            <a:br>
              <a:rPr lang="en-US" dirty="0"/>
            </a:br>
            <a:r>
              <a:rPr lang="en-US" dirty="0"/>
              <a:t>Is Kingly. Thousands at his bidding speed</a:t>
            </a:r>
            <a:br>
              <a:rPr lang="en-US" dirty="0"/>
            </a:br>
            <a:r>
              <a:rPr lang="en-US" dirty="0"/>
              <a:t>And post o'er Land and Ocean without rest:</a:t>
            </a:r>
            <a:br>
              <a:rPr lang="en-US" dirty="0"/>
            </a:br>
            <a:r>
              <a:rPr lang="en-US" dirty="0"/>
              <a:t>They also serve who only stand and wait."</a:t>
            </a:r>
          </a:p>
          <a:p>
            <a:pPr algn="l"/>
            <a:endParaRPr lang="ar-SA"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lnSpcReduction="10000"/>
          </a:bodyPr>
          <a:lstStyle/>
          <a:p>
            <a:pPr algn="l" rtl="0"/>
            <a:r>
              <a:rPr lang="en-US" b="1" u="sng" dirty="0"/>
              <a:t>The poem analysis and figures of speech </a:t>
            </a:r>
            <a:endParaRPr lang="en-US" dirty="0"/>
          </a:p>
          <a:p>
            <a:pPr algn="l" rtl="0"/>
            <a:r>
              <a:rPr lang="en-US" dirty="0"/>
              <a:t>The first seven and a half lines of this poem are one big, long, confusing sentence. Here's our summary: "When I think of how I have lost my vision even before middle age, and how I am unable to use my best talent to serve God, I want to ask if God requires his servants to work for him even if they don't have vision."</a:t>
            </a:r>
            <a:br>
              <a:rPr lang="en-US" dirty="0"/>
            </a:br>
            <a:br>
              <a:rPr lang="en-US" dirty="0"/>
            </a:br>
            <a:endParaRPr lang="ar-SA"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algn="l" rtl="0"/>
            <a:r>
              <a:rPr lang="en-US" dirty="0"/>
              <a:t>But before he can speak up, a figure called Patience answers his question. Patience is like, "You think God </a:t>
            </a:r>
            <a:r>
              <a:rPr lang="en-US" i="1" dirty="0"/>
              <a:t>needs</a:t>
            </a:r>
            <a:r>
              <a:rPr lang="en-US" dirty="0"/>
              <a:t> your work? No, man. His best servants are the ones who bear life's burden the best. He already has thousands of people running around across land and sea to serve him. You can just stand right there and wait on him, and that's enough."</a:t>
            </a:r>
          </a:p>
          <a:p>
            <a:pPr algn="l" rtl="0"/>
            <a:endParaRPr lang="ar-SA"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20000"/>
          </a:bodyPr>
          <a:lstStyle/>
          <a:p>
            <a:pPr algn="l" rtl="0"/>
            <a:r>
              <a:rPr lang="en-US" b="1" dirty="0"/>
              <a:t>Lines 1-2</a:t>
            </a:r>
          </a:p>
          <a:p>
            <a:pPr algn="l" rtl="0"/>
            <a:r>
              <a:rPr lang="en-US" i="1" dirty="0"/>
              <a:t>When I consider how my light is spent,</a:t>
            </a:r>
            <a:br>
              <a:rPr lang="en-US" i="1" dirty="0"/>
            </a:br>
            <a:r>
              <a:rPr lang="en-US" i="1" dirty="0"/>
              <a:t>Ere half my days, in this dark world and wide,</a:t>
            </a:r>
            <a:endParaRPr lang="en-US" dirty="0"/>
          </a:p>
          <a:p>
            <a:pPr lvl="0" algn="l" rtl="0"/>
            <a:r>
              <a:rPr lang="en-US" dirty="0"/>
              <a:t>The speaker thinks about how all of his light has been used up ("spent") before even half his life is over. As a man without light, he now lives in a world that is both "dark and wide." </a:t>
            </a:r>
          </a:p>
          <a:p>
            <a:pPr lvl="0" algn="l" rtl="0"/>
            <a:r>
              <a:rPr lang="en-US" u="sng" dirty="0"/>
              <a:t>The first word of the poem, "When," gives us an idea of the structure of the sentence that will follow. The structure is, "When this happens, that happens." </a:t>
            </a:r>
            <a:r>
              <a:rPr lang="en-US" dirty="0"/>
              <a:t>As in, "When I broke the glass, I had to find a broom to sweep it up."</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lvl="0" algn="l" rtl="0"/>
            <a:r>
              <a:rPr lang="en-US" dirty="0"/>
              <a:t>But be careful – </a:t>
            </a:r>
            <a:r>
              <a:rPr lang="en-US" u="sng" dirty="0"/>
              <a:t>the second part of the sentence doesn't come until lines 7 and 8. Milton's audience was more used to reading dense and complicated sentences, so you'll want to take the first seven lines slowly. </a:t>
            </a:r>
            <a:r>
              <a:rPr lang="en-US" dirty="0"/>
              <a:t>(That's OK, we also think Milton's audience would have had a </a:t>
            </a:r>
            <a:r>
              <a:rPr lang="en-US" dirty="0" err="1"/>
              <a:t>doozy</a:t>
            </a:r>
            <a:r>
              <a:rPr lang="en-US" dirty="0"/>
              <a:t> of a time figuring out text messaging.)</a:t>
            </a: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lvl="0" algn="l" rtl="0"/>
            <a:r>
              <a:rPr lang="en-US" u="sng" dirty="0"/>
              <a:t>Most readers believe that the poem is clearly about Milton's blindness, but the poem never directly refers to blindness or even vision. Instead, we think that "light" is a metaphor for vision.</a:t>
            </a:r>
          </a:p>
          <a:p>
            <a:pPr algn="l" rtl="0"/>
            <a:endParaRPr lang="ar-SA" dirty="0"/>
          </a:p>
          <a:p>
            <a:pPr algn="l" rtl="0"/>
            <a:endParaRPr lang="ar-SA" dirty="0"/>
          </a:p>
          <a:p>
            <a:pPr algn="l" rtl="0"/>
            <a:endParaRPr lang="ar-SA"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lvl="0" algn="l" rtl="0"/>
            <a:r>
              <a:rPr lang="en-US" u="sng" dirty="0"/>
              <a:t>The metaphor is complicated. The speaker says that his light can be "spent," and this word suggests that he is thinking of something like an oil lamp. The light is "spent" when the oil in the lamp runs out. To make a contemporary comparison, it would be like someone comparing his vision to a flashlight that runs out of batteries before it is supposed to. </a:t>
            </a:r>
            <a:r>
              <a:rPr lang="en-US" dirty="0"/>
              <a:t>Milton is suggesting that he got a bad deal. </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lvl="0" algn="l" rtl="0"/>
            <a:r>
              <a:rPr lang="en-US" u="sng" dirty="0"/>
              <a:t>The word "spent" also makes us think of money. Milton is reflecting on how he has used or "spent" his vision, now that it is gone. Has he used it wisely, or did he fritter it away because he thought it would never run out?</a:t>
            </a:r>
          </a:p>
          <a:p>
            <a:pPr algn="l" rtl="0"/>
            <a:endParaRPr lang="ar-SA" dirty="0"/>
          </a:p>
          <a:p>
            <a:pPr algn="l" rtl="0"/>
            <a:endParaRPr lang="ar-SA"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20000"/>
          </a:bodyPr>
          <a:lstStyle/>
          <a:p>
            <a:pPr lvl="0" algn="l" rtl="0"/>
            <a:r>
              <a:rPr lang="en-US" u="sng" dirty="0"/>
              <a:t>The word "ere" means "before." </a:t>
            </a:r>
            <a:r>
              <a:rPr lang="en-US" dirty="0"/>
              <a:t>How does Milton know that he became blind before his life was halfway over? For this to be true, wouldn't he have to be some kind of psychic who knew when he was going to die? The usual explanation of this line is that </a:t>
            </a:r>
            <a:r>
              <a:rPr lang="en-US" u="sng" dirty="0"/>
              <a:t>Milton guesses roughly how long he will live. Milton went completely blind at the age of 42.</a:t>
            </a:r>
          </a:p>
          <a:p>
            <a:pPr lvl="0" algn="l" rtl="0"/>
            <a:r>
              <a:rPr lang="en-US" u="sng" dirty="0"/>
              <a:t>Finally, calling the world "dark and wide" makes it sound like a scary place</a:t>
            </a:r>
            <a:r>
              <a:rPr lang="en-US" dirty="0"/>
              <a:t>, doesn't it? Interestingly, Milton makes it seem as if the world has run out of light, rather than growing dark because of any blindness on his part. </a:t>
            </a:r>
          </a:p>
          <a:p>
            <a:pPr algn="l"/>
            <a:endParaRPr lang="ar-SA"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algn="l" rtl="0"/>
            <a:r>
              <a:rPr lang="en-US" b="1" dirty="0"/>
              <a:t>Lines 3-4</a:t>
            </a:r>
          </a:p>
          <a:p>
            <a:pPr algn="l" rtl="0"/>
            <a:r>
              <a:rPr lang="en-US" i="1" dirty="0"/>
              <a:t>And that one Talent which is death to hide</a:t>
            </a:r>
            <a:br>
              <a:rPr lang="en-US" i="1" dirty="0"/>
            </a:br>
            <a:r>
              <a:rPr lang="en-US" i="1" dirty="0"/>
              <a:t>Lodged with me useless, […]</a:t>
            </a:r>
            <a:endParaRPr lang="en-US" dirty="0"/>
          </a:p>
          <a:p>
            <a:pPr lvl="0" algn="l" rtl="0"/>
            <a:r>
              <a:rPr lang="en-US" dirty="0"/>
              <a:t>These lines are the trickiest in the entire poem, because they appear to be simpler then they are.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Lecture 2 page 6 </a:t>
            </a:r>
            <a:endParaRPr lang="ar-SA" dirty="0"/>
          </a:p>
        </p:txBody>
      </p:sp>
      <p:sp>
        <p:nvSpPr>
          <p:cNvPr id="3" name="عنصر نائب للمحتوى 2"/>
          <p:cNvSpPr>
            <a:spLocks noGrp="1"/>
          </p:cNvSpPr>
          <p:nvPr>
            <p:ph sz="quarter" idx="1"/>
          </p:nvPr>
        </p:nvSpPr>
        <p:spPr/>
        <p:txBody>
          <a:bodyPr>
            <a:normAutofit fontScale="92500" lnSpcReduction="10000"/>
          </a:bodyPr>
          <a:lstStyle/>
          <a:p>
            <a:pPr algn="l" rtl="0"/>
            <a:r>
              <a:rPr lang="en-US" b="1" u="sng" dirty="0"/>
              <a:t>3.Poem two. Winter by William Shakespeare </a:t>
            </a:r>
            <a:endParaRPr lang="en-US" dirty="0"/>
          </a:p>
          <a:p>
            <a:pPr algn="l" rtl="0"/>
            <a:r>
              <a:rPr lang="en-US" dirty="0"/>
              <a:t>When icicles hang by the wall,</a:t>
            </a:r>
            <a:br>
              <a:rPr lang="en-US" dirty="0"/>
            </a:br>
            <a:r>
              <a:rPr lang="en-US" dirty="0"/>
              <a:t> And Dick the shepherd blows his nail,</a:t>
            </a:r>
            <a:br>
              <a:rPr lang="en-US" dirty="0"/>
            </a:br>
            <a:r>
              <a:rPr lang="en-US" dirty="0"/>
              <a:t>And Tom bears logs into the hall,</a:t>
            </a:r>
            <a:br>
              <a:rPr lang="en-US" dirty="0"/>
            </a:br>
            <a:r>
              <a:rPr lang="en-US" dirty="0"/>
              <a:t> And milk comes frozen home in pail;</a:t>
            </a:r>
            <a:br>
              <a:rPr lang="en-US" dirty="0"/>
            </a:br>
            <a:r>
              <a:rPr lang="en-US" dirty="0"/>
              <a:t>When blood is </a:t>
            </a:r>
            <a:r>
              <a:rPr lang="en-US" dirty="0" err="1"/>
              <a:t>nipp'd</a:t>
            </a:r>
            <a:r>
              <a:rPr lang="en-US" dirty="0"/>
              <a:t>, and ways be foul,</a:t>
            </a:r>
            <a:br>
              <a:rPr lang="en-US" dirty="0"/>
            </a:br>
            <a:r>
              <a:rPr lang="en-US" dirty="0"/>
              <a:t>Then nightly sings the staring owl,</a:t>
            </a:r>
            <a:br>
              <a:rPr lang="en-US" dirty="0"/>
            </a:br>
            <a:r>
              <a:rPr lang="en-US" dirty="0"/>
              <a:t>     "</a:t>
            </a:r>
            <a:r>
              <a:rPr lang="en-US" dirty="0" err="1"/>
              <a:t>Tu</a:t>
            </a:r>
            <a:r>
              <a:rPr lang="en-US" dirty="0"/>
              <a:t>-whit, to-who!"—</a:t>
            </a:r>
            <a:br>
              <a:rPr lang="en-US" dirty="0"/>
            </a:br>
            <a:r>
              <a:rPr lang="en-US" dirty="0"/>
              <a:t>A merry note,</a:t>
            </a:r>
            <a:br>
              <a:rPr lang="en-US" dirty="0"/>
            </a:br>
            <a:r>
              <a:rPr lang="en-US" dirty="0"/>
              <a:t>While greasy Joan doth keel the pot.</a:t>
            </a:r>
          </a:p>
          <a:p>
            <a:pPr algn="l" rtl="0"/>
            <a:r>
              <a:rPr lang="en-US" dirty="0"/>
              <a:t>While greasy Joan doth keel the pot.</a:t>
            </a:r>
          </a:p>
          <a:p>
            <a:pPr algn="l" rtl="0"/>
            <a:endParaRPr lang="ar-SA"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lvl="0" algn="l" rtl="0"/>
            <a:r>
              <a:rPr lang="en-US" u="sng" dirty="0"/>
              <a:t>The key word is "talent." You probably read "talent" and think of skills </a:t>
            </a:r>
            <a:r>
              <a:rPr lang="en-US" dirty="0"/>
              <a:t>like throwing a perfect spiral or being a piano prodigy. </a:t>
            </a:r>
            <a:r>
              <a:rPr lang="en-US" u="sng" dirty="0"/>
              <a:t>But there's a double meaning </a:t>
            </a:r>
            <a:r>
              <a:rPr lang="en-US" dirty="0"/>
              <a:t>intended for people who know history or Biblical scripture. </a:t>
            </a:r>
            <a:r>
              <a:rPr lang="en-US" u="sng" dirty="0"/>
              <a:t>In the ancient world, a "talent" was also a standard of weight used to measure money, just as a "pound" </a:t>
            </a:r>
            <a:r>
              <a:rPr lang="en-US" dirty="0"/>
              <a:t>is a measure of both weight and currency. </a:t>
            </a:r>
          </a:p>
          <a:p>
            <a:pPr algn="l" rtl="0"/>
            <a:endParaRPr lang="ar-SA" dirty="0"/>
          </a:p>
          <a:p>
            <a:pPr algn="l" rtl="0"/>
            <a:endParaRPr lang="ar-SA"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10000"/>
          </a:bodyPr>
          <a:lstStyle/>
          <a:p>
            <a:pPr lvl="0" algn="l" rtl="0"/>
            <a:r>
              <a:rPr lang="en-US" dirty="0"/>
              <a:t>You can read </a:t>
            </a:r>
            <a:r>
              <a:rPr lang="en-US" dirty="0">
                <a:hlinkClick r:id="rId2"/>
              </a:rPr>
              <a:t>Matthew 25</a:t>
            </a:r>
            <a:r>
              <a:rPr lang="en-US" dirty="0"/>
              <a:t> (it's short), but here's our brief summary of "The Parable of Talents." A lord gives three of his servants some money ("talents") to hold on to when he leaves for a trip. Two of the servants use the money to gain more money for their master. (In contemporary language, we'd call this 'investment.') But the third servant just buries the money, the ancient equivalent of hiding it under your mattress. When the lord returns, he's happy with the first two servants and gives them more responsibilities, but furious with the third servant. </a:t>
            </a:r>
            <a:endParaRPr lang="ar-SA"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10000"/>
          </a:bodyPr>
          <a:lstStyle/>
          <a:p>
            <a:pPr lvl="0" algn="l" rtl="0"/>
            <a:r>
              <a:rPr lang="en-US" dirty="0"/>
              <a:t>He exiles the third servant into the "darkness," which is the equivalent of "death."</a:t>
            </a:r>
          </a:p>
          <a:p>
            <a:pPr lvl="0" algn="l" rtl="0"/>
            <a:r>
              <a:rPr lang="en-US" dirty="0"/>
              <a:t>When Milton says that talent is "death to hide," he is referring to the money in the Biblical story and also to his own "talent," in the sense of a skill or trade.</a:t>
            </a:r>
          </a:p>
          <a:p>
            <a:pPr lvl="0" algn="l" rtl="0"/>
            <a:r>
              <a:rPr lang="en-US" dirty="0"/>
              <a:t>There is no way to tell what specific talent he means, but our guess would be </a:t>
            </a:r>
            <a:r>
              <a:rPr lang="en-US" u="sng" dirty="0"/>
              <a:t>his intelligence and his writing and reading skills, </a:t>
            </a:r>
            <a:r>
              <a:rPr lang="en-US" dirty="0"/>
              <a:t>which he had used in service of Oliver Cromwell's government. </a:t>
            </a:r>
            <a:r>
              <a:rPr lang="en-US" u="sng" dirty="0"/>
              <a:t>This "talent" is "lodged" or buried within the speaker</a:t>
            </a:r>
            <a:r>
              <a:rPr lang="en-US" dirty="0"/>
              <a:t> just like the money in the story. It cannot be used to make greater profit.</a:t>
            </a:r>
          </a:p>
          <a:p>
            <a:pPr algn="l"/>
            <a:endParaRPr lang="ar-SA"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lnSpcReduction="10000"/>
          </a:bodyPr>
          <a:lstStyle/>
          <a:p>
            <a:pPr algn="l" rtl="0"/>
            <a:r>
              <a:rPr lang="en-US" b="1" dirty="0"/>
              <a:t>Lines 4-6</a:t>
            </a:r>
          </a:p>
          <a:p>
            <a:pPr algn="l" rtl="0"/>
            <a:r>
              <a:rPr lang="en-US" i="1" dirty="0"/>
              <a:t>[…] though my Soul more bent</a:t>
            </a:r>
            <a:br>
              <a:rPr lang="en-US" i="1" dirty="0"/>
            </a:br>
            <a:r>
              <a:rPr lang="en-US" i="1" dirty="0"/>
              <a:t>To serve therewith my Maker, and present</a:t>
            </a:r>
            <a:br>
              <a:rPr lang="en-US" i="1" dirty="0"/>
            </a:br>
            <a:r>
              <a:rPr lang="en-US" i="1" dirty="0"/>
              <a:t>My true account, lest he returning chide;</a:t>
            </a:r>
            <a:endParaRPr lang="en-US" dirty="0"/>
          </a:p>
          <a:p>
            <a:pPr lvl="0" algn="l" rtl="0"/>
            <a:r>
              <a:rPr lang="en-US" u="sng" dirty="0"/>
              <a:t>The speaker has just told us that his talent is as useless as money buried in the desert, but now he says that his uselessness has nothing to do with a lack of will. </a:t>
            </a:r>
            <a:r>
              <a:rPr lang="en-US" dirty="0"/>
              <a:t>To the contrary, his soul desires (is "bent") to use his skills in the service of his "Maker," God.</a:t>
            </a: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lvl="0" algn="l" rtl="0"/>
            <a:r>
              <a:rPr lang="en-US" dirty="0"/>
              <a:t>When he is faced with God, he wants to have a record of accomplishment to show Him.</a:t>
            </a:r>
          </a:p>
          <a:p>
            <a:pPr lvl="0" algn="l" rtl="0"/>
            <a:r>
              <a:rPr lang="en-US" dirty="0"/>
              <a:t>God is being compared with the lord from the "Parable of the Talents" in Matthew 25. When God "returns" to him like the master in the parable, the speaker wants to show that he has used his talents profitably.</a:t>
            </a:r>
          </a:p>
          <a:p>
            <a:pPr algn="l" rtl="0"/>
            <a:endParaRPr lang="ar-SA" dirty="0"/>
          </a:p>
          <a:p>
            <a:pPr algn="l" rtl="0"/>
            <a:endParaRPr lang="ar-SA"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lvl="0" algn="l" rtl="0"/>
            <a:r>
              <a:rPr lang="en-US" u="sng" dirty="0"/>
              <a:t>The word "account" here means both" story" and "a record of activities with money."</a:t>
            </a:r>
          </a:p>
          <a:p>
            <a:pPr lvl="0" algn="l" rtl="0"/>
            <a:r>
              <a:rPr lang="en-US" dirty="0"/>
              <a:t>If the speaker turns out to have wasted his profits, he worries that God will scold or "chide" him. And if God is anything like the lord from the parable, the speaker could get cast into a darkness even more fearful than the one created by his blindness.</a:t>
            </a:r>
          </a:p>
          <a:p>
            <a:pPr algn="l"/>
            <a:endParaRPr lang="ar-SA"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lnSpcReduction="10000"/>
          </a:bodyPr>
          <a:lstStyle/>
          <a:p>
            <a:pPr algn="l" rtl="0"/>
            <a:r>
              <a:rPr lang="en-US" b="1" dirty="0"/>
              <a:t>Lines 7-8</a:t>
            </a:r>
          </a:p>
          <a:p>
            <a:pPr algn="l" rtl="0"/>
            <a:r>
              <a:rPr lang="en-US" i="1" dirty="0"/>
              <a:t>"Doth God exact day-</a:t>
            </a:r>
            <a:r>
              <a:rPr lang="en-US" i="1" dirty="0" err="1"/>
              <a:t>labour</a:t>
            </a:r>
            <a:r>
              <a:rPr lang="en-US" i="1" dirty="0"/>
              <a:t>, light denied?"</a:t>
            </a:r>
            <a:br>
              <a:rPr lang="en-US" i="1" dirty="0"/>
            </a:br>
            <a:r>
              <a:rPr lang="en-US" i="1" dirty="0"/>
              <a:t>I fondly ask. […]</a:t>
            </a:r>
            <a:endParaRPr lang="en-US" dirty="0"/>
          </a:p>
          <a:p>
            <a:pPr lvl="0" algn="l" rtl="0"/>
            <a:r>
              <a:rPr lang="en-US" dirty="0"/>
              <a:t>It has taken the speaker six lines to get through the part of the sentence that begins "When." </a:t>
            </a:r>
            <a:r>
              <a:rPr lang="en-US" u="sng" dirty="0"/>
              <a:t>Now he goes on to say what happens "when" he thinks about all the stuff he has described above. Namely, he wonders if God demands that people undertake hard, physical work, or "day-</a:t>
            </a:r>
            <a:r>
              <a:rPr lang="en-US" u="sng" dirty="0" err="1"/>
              <a:t>labour</a:t>
            </a:r>
            <a:r>
              <a:rPr lang="en-US" u="sng" dirty="0"/>
              <a:t>," when they don't have any light.</a:t>
            </a:r>
          </a:p>
          <a:p>
            <a:pPr algn="l" rtl="0"/>
            <a:endParaRPr lang="ar-SA"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7500" lnSpcReduction="20000"/>
          </a:bodyPr>
          <a:lstStyle/>
          <a:p>
            <a:pPr lvl="0" algn="l" rtl="0"/>
            <a:r>
              <a:rPr lang="en-US" dirty="0"/>
              <a:t>The speaker doesn't have any light because he's blind, but </a:t>
            </a:r>
            <a:r>
              <a:rPr lang="en-US" u="sng" dirty="0"/>
              <a:t>in Milton's metaphor he compares this condition to having to do work at night that you would normally do during the day </a:t>
            </a:r>
            <a:r>
              <a:rPr lang="en-US" dirty="0"/>
              <a:t>– like, say, building a house or plowing a field.</a:t>
            </a:r>
          </a:p>
          <a:p>
            <a:pPr lvl="0" algn="l" rtl="0"/>
            <a:r>
              <a:rPr lang="en-US" u="sng" dirty="0"/>
              <a:t>The word "exact" means something like "charge," "claim," or "demand." </a:t>
            </a:r>
            <a:r>
              <a:rPr lang="en-US" dirty="0"/>
              <a:t>You can "exact" a toll or a fee, for example. </a:t>
            </a:r>
            <a:r>
              <a:rPr lang="en-US" u="sng" dirty="0"/>
              <a:t>So the speaker wants to know if God demands work as a kind of payment that is due to Him.</a:t>
            </a:r>
          </a:p>
          <a:p>
            <a:pPr lvl="0" algn="l" rtl="0"/>
            <a:r>
              <a:rPr lang="en-US" u="sng" dirty="0"/>
              <a:t>The first section of the poem is completed by the words "I fondly ask." The word "fondly" means "foolishly," not "lovingly."</a:t>
            </a:r>
            <a:r>
              <a:rPr lang="en-US" dirty="0"/>
              <a:t> The speaker accuses himself of being a idiot for even thinking this question.</a:t>
            </a:r>
          </a:p>
          <a:p>
            <a:pPr lvl="0" algn="l" rtl="0"/>
            <a:r>
              <a:rPr lang="en-US" u="sng" dirty="0"/>
              <a:t>Fortunately, "patience" steps in to prevent his foolishness. </a:t>
            </a:r>
            <a:r>
              <a:rPr lang="en-US" dirty="0"/>
              <a:t>More on that in the next section.</a:t>
            </a:r>
          </a:p>
          <a:p>
            <a:pPr algn="l"/>
            <a:endParaRPr lang="ar-SA"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7500" lnSpcReduction="20000"/>
          </a:bodyPr>
          <a:lstStyle/>
          <a:p>
            <a:pPr algn="l" rtl="0"/>
            <a:r>
              <a:rPr lang="en-US" b="1" dirty="0"/>
              <a:t>Lines 8-10</a:t>
            </a:r>
          </a:p>
          <a:p>
            <a:pPr algn="l" rtl="0"/>
            <a:r>
              <a:rPr lang="en-US" i="1" dirty="0"/>
              <a:t>[…] But patience, to prevent</a:t>
            </a:r>
            <a:br>
              <a:rPr lang="en-US" i="1" dirty="0"/>
            </a:br>
            <a:r>
              <a:rPr lang="en-US" i="1" dirty="0"/>
              <a:t>That murmur, soon replies, "God doth not need</a:t>
            </a:r>
            <a:br>
              <a:rPr lang="en-US" i="1" dirty="0"/>
            </a:br>
            <a:r>
              <a:rPr lang="en-US" i="1" dirty="0"/>
              <a:t>Either man's work or his own gifts; who best</a:t>
            </a:r>
            <a:endParaRPr lang="en-US" dirty="0"/>
          </a:p>
          <a:p>
            <a:pPr lvl="0" algn="l" rtl="0"/>
            <a:r>
              <a:rPr lang="en-US" u="sng" dirty="0"/>
              <a:t>"Patience" to the rescue! Patience is personified as someone who can talk sense into the speaker</a:t>
            </a:r>
            <a:r>
              <a:rPr lang="en-US" dirty="0"/>
              <a:t>. Patience is often personified in Christian art because of its role in helping one to achieve important virtues like courage and wisdom. </a:t>
            </a:r>
          </a:p>
          <a:p>
            <a:pPr lvl="0" algn="l" rtl="0"/>
            <a:r>
              <a:rPr lang="en-US" dirty="0"/>
              <a:t>The speaker is about to "murmur" his foolish question about whether God would be so cruel as to make impossible demands of work, but then his patience steps in to stop him. The rest of the poem is the reply made by patience.</a:t>
            </a:r>
          </a:p>
          <a:p>
            <a:pPr lvl="0" algn="l" rtl="0"/>
            <a:r>
              <a:rPr lang="en-US" u="sng" dirty="0"/>
              <a:t>First, patience points out that God does not </a:t>
            </a:r>
            <a:r>
              <a:rPr lang="en-US" i="1" u="sng" dirty="0"/>
              <a:t>need</a:t>
            </a:r>
            <a:r>
              <a:rPr lang="en-US" u="sng" dirty="0"/>
              <a:t> anything. God is complete and perfect. He doesn't need work or talents ("gifts") of any kind.</a:t>
            </a:r>
          </a:p>
          <a:p>
            <a:pPr algn="l" rtl="0"/>
            <a:endParaRPr lang="ar-SA" dirty="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b="1" dirty="0"/>
              <a:t>Line 11</a:t>
            </a:r>
          </a:p>
          <a:p>
            <a:pPr algn="l" rtl="0"/>
            <a:r>
              <a:rPr lang="en-US" i="1" dirty="0"/>
              <a:t>Bear his mild yoke, they serve him best. […]</a:t>
            </a:r>
            <a:endParaRPr lang="en-US" dirty="0"/>
          </a:p>
          <a:p>
            <a:pPr lvl="0" algn="l" rtl="0"/>
            <a:r>
              <a:rPr lang="en-US" dirty="0"/>
              <a:t>Patience now scores its second point in the rebuttal to the speaker. </a:t>
            </a:r>
            <a:r>
              <a:rPr lang="en-US" u="sng" dirty="0"/>
              <a:t>Patience argues that those people are the best servants of God who allow their fates to be linked with and controlled by God,</a:t>
            </a:r>
            <a:r>
              <a:rPr lang="en-US" dirty="0"/>
              <a:t> as if they were wearing a yoke.</a:t>
            </a:r>
          </a:p>
          <a:p>
            <a:pPr lvl="0" algn="l" rtl="0"/>
            <a:r>
              <a:rPr lang="en-US" dirty="0"/>
              <a:t>Essentially, this means accepting things as they come, especially suffering and misfortune.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lstStyle/>
          <a:p>
            <a:pPr algn="l" rtl="0"/>
            <a:r>
              <a:rPr lang="en-US" dirty="0"/>
              <a:t>When all aloud the wind doth blow,</a:t>
            </a:r>
            <a:br>
              <a:rPr lang="en-US" dirty="0"/>
            </a:br>
            <a:r>
              <a:rPr lang="en-US" dirty="0"/>
              <a:t> And coughing drowns the parson's saw,</a:t>
            </a:r>
            <a:br>
              <a:rPr lang="en-US" dirty="0"/>
            </a:br>
            <a:r>
              <a:rPr lang="en-US" dirty="0"/>
              <a:t>And birds sit brooding in the snow,</a:t>
            </a:r>
            <a:br>
              <a:rPr lang="en-US" dirty="0"/>
            </a:br>
            <a:r>
              <a:rPr lang="en-US" dirty="0"/>
              <a:t> And Marian's nose looks red and raw;</a:t>
            </a:r>
            <a:br>
              <a:rPr lang="en-US" dirty="0"/>
            </a:br>
            <a:r>
              <a:rPr lang="en-US" dirty="0"/>
              <a:t>When roasted crabs hiss in the bowl, </a:t>
            </a:r>
            <a:br>
              <a:rPr lang="en-US" dirty="0"/>
            </a:br>
            <a:r>
              <a:rPr lang="en-US" dirty="0"/>
              <a:t>Then nightly sings the staring owl,</a:t>
            </a:r>
            <a:br>
              <a:rPr lang="en-US" dirty="0"/>
            </a:br>
            <a:r>
              <a:rPr lang="en-US" dirty="0"/>
              <a:t>    "</a:t>
            </a:r>
            <a:r>
              <a:rPr lang="en-US" dirty="0" err="1"/>
              <a:t>Tu</a:t>
            </a:r>
            <a:r>
              <a:rPr lang="en-US" dirty="0"/>
              <a:t>-whit, to-who!"—</a:t>
            </a:r>
            <a:br>
              <a:rPr lang="en-US" dirty="0"/>
            </a:br>
            <a:r>
              <a:rPr lang="en-US" dirty="0"/>
              <a:t>A merry note,</a:t>
            </a:r>
            <a:br>
              <a:rPr lang="en-US" dirty="0"/>
            </a:br>
            <a:endParaRPr lang="ar-SA" dirty="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lvl="0" algn="l" rtl="0"/>
            <a:r>
              <a:rPr lang="en-US" u="sng" dirty="0"/>
              <a:t>A "yoke" is a wood frame that is placed around the necks of farm animals, like oxen, so that they can be directed.</a:t>
            </a:r>
          </a:p>
          <a:p>
            <a:pPr lvl="0" algn="l" rtl="0"/>
            <a:r>
              <a:rPr lang="en-US" dirty="0"/>
              <a:t>Patience doesn't want to make God sound like a slave driver, so God's yoke is called "mild," or not-that-bad. It's not how much you have to show for your time on earth that counts, it's how you handle your submission to God.</a:t>
            </a:r>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t>Lines 11-14</a:t>
            </a:r>
            <a:br>
              <a:rPr lang="ar-SA" dirty="0"/>
            </a:br>
            <a:endParaRPr lang="ar-SA" dirty="0"/>
          </a:p>
        </p:txBody>
      </p:sp>
      <p:sp>
        <p:nvSpPr>
          <p:cNvPr id="3" name="عنصر نائب للمحتوى 2"/>
          <p:cNvSpPr>
            <a:spLocks noGrp="1"/>
          </p:cNvSpPr>
          <p:nvPr>
            <p:ph sz="quarter" idx="1"/>
          </p:nvPr>
        </p:nvSpPr>
        <p:spPr/>
        <p:txBody>
          <a:bodyPr>
            <a:normAutofit/>
          </a:bodyPr>
          <a:lstStyle/>
          <a:p>
            <a:pPr algn="l" rtl="0"/>
            <a:endParaRPr lang="en-US" b="1" dirty="0"/>
          </a:p>
          <a:p>
            <a:pPr algn="l" rtl="0"/>
            <a:r>
              <a:rPr lang="en-US" i="1" dirty="0"/>
              <a:t>[…] His state</a:t>
            </a:r>
            <a:br>
              <a:rPr lang="en-US" i="1" dirty="0"/>
            </a:br>
            <a:r>
              <a:rPr lang="en-US" i="1" dirty="0"/>
              <a:t>Is Kingly. Thousands at his bidding speed</a:t>
            </a:r>
            <a:br>
              <a:rPr lang="en-US" i="1" dirty="0"/>
            </a:br>
            <a:r>
              <a:rPr lang="en-US" i="1" dirty="0"/>
              <a:t>And post o'er Land and Ocean without rest:</a:t>
            </a:r>
            <a:br>
              <a:rPr lang="en-US" i="1" dirty="0"/>
            </a:br>
            <a:r>
              <a:rPr lang="en-US" i="1" dirty="0"/>
              <a:t>They also serve who only stand and wait."</a:t>
            </a:r>
            <a:endParaRPr lang="en-US" dirty="0"/>
          </a:p>
          <a:p>
            <a:pPr algn="l" rtl="0"/>
            <a:endParaRPr lang="ar-SA" dirty="0"/>
          </a:p>
          <a:p>
            <a:pPr algn="l" rtl="0"/>
            <a:endParaRPr lang="ar-SA"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lvl="0" algn="l" rtl="0"/>
            <a:r>
              <a:rPr lang="en-US" u="sng" dirty="0"/>
              <a:t>The final point made by patience is that God is like a king, not a lord, so the "Parable of the Talents" does not strictly apply.</a:t>
            </a:r>
          </a:p>
          <a:p>
            <a:pPr lvl="0" algn="l" rtl="0"/>
            <a:r>
              <a:rPr lang="en-US" dirty="0"/>
              <a:t>Lords need everyone on their estates to work for them; they usually don't have the resources to spend on keeping servants just to stand around and wait on them. Kings, on the other hand, have unlimited resources, especially if they control a "state" as large as the entire earth.</a:t>
            </a:r>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lvl="0" algn="l" rtl="0"/>
            <a:r>
              <a:rPr lang="en-US" dirty="0"/>
              <a:t>With His kingly status, God has plenty of minions to do His "bidding" by rushing from place to place – that is, doing things that require light and vision. It doesn't make a difference whether one more person fulfills the role or not.</a:t>
            </a:r>
          </a:p>
          <a:p>
            <a:pPr lvl="0" algn="l" rtl="0"/>
            <a:r>
              <a:rPr lang="en-US" dirty="0"/>
              <a:t>But kings also have people who "wait" on them, who stand in a state of readiness until their action is needed.</a:t>
            </a:r>
          </a:p>
          <a:p>
            <a:pPr algn="l" rtl="0"/>
            <a:endParaRPr lang="ar-SA" dirty="0"/>
          </a:p>
          <a:p>
            <a:pPr algn="l" rtl="0"/>
            <a:endParaRPr lang="ar-SA"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7500" lnSpcReduction="20000"/>
          </a:bodyPr>
          <a:lstStyle/>
          <a:p>
            <a:pPr lvl="0" algn="l" rtl="0"/>
            <a:r>
              <a:rPr lang="en-US" dirty="0"/>
              <a:t>To summarize, we believe that the sentence, "His state is kingly," is meant to contrast with the "lordly" state of the master of the Biblical parable in Matthew 25.</a:t>
            </a:r>
          </a:p>
          <a:p>
            <a:pPr lvl="0" algn="l" rtl="0"/>
            <a:r>
              <a:rPr lang="en-US" dirty="0"/>
              <a:t>This being Milton, of course, </a:t>
            </a:r>
            <a:r>
              <a:rPr lang="en-US" u="sng" dirty="0"/>
              <a:t>"wait" can also have the meaning of waiting for something to happen, </a:t>
            </a:r>
            <a:r>
              <a:rPr lang="en-US" dirty="0"/>
              <a:t>as in, "I waited for the bus."</a:t>
            </a:r>
          </a:p>
          <a:p>
            <a:pPr lvl="0" algn="l" rtl="0"/>
            <a:r>
              <a:rPr lang="en-US" u="sng" dirty="0"/>
              <a:t>What would the speaker be waiting for?</a:t>
            </a:r>
            <a:r>
              <a:rPr lang="en-US" dirty="0"/>
              <a:t> The Second Coming of Jesus? The end of history? </a:t>
            </a:r>
            <a:r>
              <a:rPr lang="en-US" u="sng" dirty="0"/>
              <a:t>We don't know because the poem only suggests this meaning oh-so-vaguely.</a:t>
            </a:r>
          </a:p>
          <a:p>
            <a:pPr lvl="0" algn="l" rtl="0"/>
            <a:r>
              <a:rPr lang="en-US" u="sng" dirty="0"/>
              <a:t>The word "post" here just means "to travel quickly." </a:t>
            </a:r>
            <a:r>
              <a:rPr lang="en-US" dirty="0"/>
              <a:t>That's why the mail is often referred to as the "post," because you're supposed to travel quickly to deliver it. </a:t>
            </a:r>
          </a:p>
          <a:p>
            <a:pPr lvl="0" algn="l" rtl="0"/>
            <a:r>
              <a:rPr lang="en-US" dirty="0"/>
              <a:t>The poem ends with a vindication of the speaker's passivity, which has been forced on him by his blindness.</a:t>
            </a:r>
          </a:p>
          <a:p>
            <a:pPr algn="l"/>
            <a:endParaRPr lang="ar-SA"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 </a:t>
            </a:r>
            <a:r>
              <a:rPr lang="en-US" dirty="0"/>
              <a:t> </a:t>
            </a:r>
            <a:endParaRPr lang="ar-SA" dirty="0"/>
          </a:p>
        </p:txBody>
      </p:sp>
      <p:sp>
        <p:nvSpPr>
          <p:cNvPr id="3" name="عنصر نائب للمحتوى 2"/>
          <p:cNvSpPr>
            <a:spLocks noGrp="1"/>
          </p:cNvSpPr>
          <p:nvPr>
            <p:ph sz="quarter" idx="1"/>
          </p:nvPr>
        </p:nvSpPr>
        <p:spPr/>
        <p:txBody>
          <a:bodyPr/>
          <a:lstStyle/>
          <a:p>
            <a:pPr lvl="0" algn="l" rtl="0"/>
            <a:r>
              <a:rPr lang="en-US" b="1" u="sng" dirty="0"/>
              <a:t>Meaning and idea </a:t>
            </a:r>
            <a:endParaRPr lang="en-US" dirty="0"/>
          </a:p>
          <a:p>
            <a:pPr algn="l" rtl="0"/>
            <a:r>
              <a:rPr lang="en-US" dirty="0"/>
              <a:t>The meaning of the poem is the experience it expresses. Ideas are also part of human experiences they are the messages the poet want to achieve. </a:t>
            </a:r>
          </a:p>
          <a:p>
            <a:pPr algn="l" rtl="0"/>
            <a:r>
              <a:rPr lang="en-US" b="1" dirty="0"/>
              <a:t> </a:t>
            </a:r>
            <a:endParaRPr lang="en-US" dirty="0"/>
          </a:p>
          <a:p>
            <a:pPr algn="l"/>
            <a:endParaRPr lang="ar-SA"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Lecture ten page 52.  5-7</a:t>
            </a:r>
            <a:endParaRPr lang="ar-SA" dirty="0"/>
          </a:p>
        </p:txBody>
      </p:sp>
      <p:sp>
        <p:nvSpPr>
          <p:cNvPr id="3" name="عنصر نائب للمحتوى 2"/>
          <p:cNvSpPr>
            <a:spLocks noGrp="1"/>
          </p:cNvSpPr>
          <p:nvPr>
            <p:ph sz="quarter" idx="1"/>
          </p:nvPr>
        </p:nvSpPr>
        <p:spPr/>
        <p:txBody>
          <a:bodyPr>
            <a:normAutofit fontScale="85000" lnSpcReduction="20000"/>
          </a:bodyPr>
          <a:lstStyle/>
          <a:p>
            <a:pPr algn="l" rtl="0"/>
            <a:r>
              <a:rPr lang="en-US" b="1" u="sng" dirty="0"/>
              <a:t>Poem ten. Stopping by woods by Robert Frost </a:t>
            </a:r>
            <a:endParaRPr lang="en-US" dirty="0"/>
          </a:p>
          <a:p>
            <a:pPr algn="l" rtl="0" fontAlgn="base"/>
            <a:r>
              <a:rPr lang="en-US" dirty="0"/>
              <a:t>Whose woods these are I think I know.   </a:t>
            </a:r>
          </a:p>
          <a:p>
            <a:pPr algn="l" rtl="0" fontAlgn="base"/>
            <a:r>
              <a:rPr lang="en-US" dirty="0"/>
              <a:t>His house is in the village though;   </a:t>
            </a:r>
          </a:p>
          <a:p>
            <a:pPr algn="l" rtl="0" fontAlgn="base"/>
            <a:r>
              <a:rPr lang="en-US" dirty="0"/>
              <a:t>He will not see me stopping here   </a:t>
            </a:r>
          </a:p>
          <a:p>
            <a:pPr algn="l" rtl="0" fontAlgn="base"/>
            <a:r>
              <a:rPr lang="en-US" dirty="0"/>
              <a:t>To watch his woods fill up with snow.   </a:t>
            </a:r>
          </a:p>
          <a:p>
            <a:pPr algn="l" rtl="0" fontAlgn="base"/>
            <a:r>
              <a:rPr lang="en-US" dirty="0"/>
              <a:t> </a:t>
            </a:r>
          </a:p>
          <a:p>
            <a:pPr algn="l" rtl="0" fontAlgn="base"/>
            <a:r>
              <a:rPr lang="en-US" dirty="0"/>
              <a:t>My little horse must think it queer   </a:t>
            </a:r>
          </a:p>
          <a:p>
            <a:pPr algn="l" rtl="0" fontAlgn="base"/>
            <a:r>
              <a:rPr lang="en-US" dirty="0"/>
              <a:t>To stop without a farmhouse near   </a:t>
            </a:r>
          </a:p>
          <a:p>
            <a:pPr algn="l" rtl="0" fontAlgn="base"/>
            <a:r>
              <a:rPr lang="en-US" dirty="0"/>
              <a:t>Between the woods and frozen lake   </a:t>
            </a:r>
          </a:p>
          <a:p>
            <a:pPr algn="l" rtl="0" fontAlgn="base"/>
            <a:r>
              <a:rPr lang="en-US" dirty="0"/>
              <a:t>The darkest evening of the year.   </a:t>
            </a:r>
          </a:p>
          <a:p>
            <a:pPr algn="l" rtl="0" fontAlgn="base"/>
            <a:r>
              <a:rPr lang="en-US" dirty="0"/>
              <a:t> </a:t>
            </a:r>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10000"/>
          </a:bodyPr>
          <a:lstStyle/>
          <a:p>
            <a:pPr algn="l" rtl="0" fontAlgn="base"/>
            <a:r>
              <a:rPr lang="en-US" dirty="0"/>
              <a:t>He gives his harness bells a shake   </a:t>
            </a:r>
          </a:p>
          <a:p>
            <a:pPr algn="l" rtl="0" fontAlgn="base"/>
            <a:r>
              <a:rPr lang="en-US" dirty="0"/>
              <a:t>To ask if there is some mistake.   </a:t>
            </a:r>
          </a:p>
          <a:p>
            <a:pPr algn="l" rtl="0" fontAlgn="base"/>
            <a:r>
              <a:rPr lang="en-US" dirty="0"/>
              <a:t>The only other sound’s the sweep   </a:t>
            </a:r>
          </a:p>
          <a:p>
            <a:pPr algn="l" rtl="0" fontAlgn="base"/>
            <a:r>
              <a:rPr lang="en-US" dirty="0"/>
              <a:t>Of easy wind and downy flake.   </a:t>
            </a:r>
          </a:p>
          <a:p>
            <a:pPr algn="l" rtl="0" fontAlgn="base"/>
            <a:r>
              <a:rPr lang="en-US" dirty="0"/>
              <a:t> </a:t>
            </a:r>
          </a:p>
          <a:p>
            <a:pPr algn="l" rtl="0" fontAlgn="base"/>
            <a:r>
              <a:rPr lang="en-US" dirty="0"/>
              <a:t>The woods are lovely, dark and deep,   </a:t>
            </a:r>
          </a:p>
          <a:p>
            <a:pPr algn="l" rtl="0" fontAlgn="base"/>
            <a:r>
              <a:rPr lang="en-US" dirty="0"/>
              <a:t>But I have promises to keep,   </a:t>
            </a:r>
          </a:p>
          <a:p>
            <a:pPr algn="l" rtl="0" fontAlgn="base"/>
            <a:r>
              <a:rPr lang="en-US" dirty="0"/>
              <a:t>And miles to go before I sleep,   </a:t>
            </a:r>
          </a:p>
          <a:p>
            <a:pPr algn="l" rtl="0" fontAlgn="base"/>
            <a:r>
              <a:rPr lang="en-US" dirty="0"/>
              <a:t>And miles to go before I sleep.</a:t>
            </a:r>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fontAlgn="base"/>
            <a:r>
              <a:rPr lang="en-US" u="sng" dirty="0"/>
              <a:t>Our speaker is in the woods, </a:t>
            </a:r>
            <a:r>
              <a:rPr lang="en-US" dirty="0"/>
              <a:t>but (gasp) he's trespassing. </a:t>
            </a:r>
            <a:r>
              <a:rPr lang="en-US" u="sng" dirty="0"/>
              <a:t>He first wonders who owns these woods. In the same breath, he tells us that he thinks he does know who owns them. The lucky landowner lives in a house in the village.. So, our speaker won't get into trouble for trespassing, because there's no one to catch him trespassing. </a:t>
            </a:r>
            <a:br>
              <a:rPr lang="en-US" dirty="0"/>
            </a:br>
            <a:br>
              <a:rPr lang="en-US" dirty="0"/>
            </a:br>
            <a:endParaRPr lang="ar-SA"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10000"/>
          </a:bodyPr>
          <a:lstStyle/>
          <a:p>
            <a:pPr algn="l" rtl="0" fontAlgn="base"/>
            <a:r>
              <a:rPr lang="en-US" u="sng" dirty="0"/>
              <a:t>Surprise! Our speaker has a horse (neigh), and this horse is little.</a:t>
            </a:r>
            <a:r>
              <a:rPr lang="en-US" dirty="0"/>
              <a:t> Our speaker psycho-analyzes his little horse and supposes </a:t>
            </a:r>
            <a:r>
              <a:rPr lang="en-US" u="sng" dirty="0"/>
              <a:t>that said little horse must think it's pretty strange for them to be stopping in the middle of nowhere, with no one in sight, with not even a farmhouse close by, and absolutely no sign of hay. </a:t>
            </a:r>
            <a:r>
              <a:rPr lang="en-US" dirty="0"/>
              <a:t>Newsflash: </a:t>
            </a:r>
            <a:r>
              <a:rPr lang="en-US" u="sng" dirty="0"/>
              <a:t>the speaker and his little horse are chilling (pun intended) between the woods and a frozen lake. </a:t>
            </a:r>
            <a:r>
              <a:rPr lang="en-US" dirty="0"/>
              <a:t>Also, it happens to be the darkest evening of the year.</a:t>
            </a:r>
            <a:br>
              <a:rPr lang="en-US" dirty="0"/>
            </a:br>
            <a:br>
              <a:rPr lang="en-US" dirty="0"/>
            </a:br>
            <a:endParaRPr lang="ar-SA" dirty="0"/>
          </a:p>
          <a:p>
            <a:pPr algn="l" rtl="0"/>
            <a:endParaRPr lang="ar-SA" dirty="0"/>
          </a:p>
          <a:p>
            <a:pPr algn="l" rtl="0"/>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t>Winter figures of </a:t>
            </a:r>
            <a:r>
              <a:rPr lang="en-US" b="1" u="sng" dirty="0" err="1"/>
              <a:t>speech,paraphrase</a:t>
            </a:r>
            <a:r>
              <a:rPr lang="en-US" b="1" u="sng" dirty="0"/>
              <a:t> and theme </a:t>
            </a:r>
            <a:br>
              <a:rPr lang="en-US" dirty="0"/>
            </a:br>
            <a:endParaRPr lang="ar-SA" dirty="0"/>
          </a:p>
        </p:txBody>
      </p:sp>
      <p:sp>
        <p:nvSpPr>
          <p:cNvPr id="3" name="عنصر نائب للمحتوى 2"/>
          <p:cNvSpPr>
            <a:spLocks noGrp="1"/>
          </p:cNvSpPr>
          <p:nvPr>
            <p:ph sz="quarter" idx="1"/>
          </p:nvPr>
        </p:nvSpPr>
        <p:spPr/>
        <p:txBody>
          <a:bodyPr>
            <a:normAutofit fontScale="92500" lnSpcReduction="10000"/>
          </a:bodyPr>
          <a:lstStyle/>
          <a:p>
            <a:pPr algn="l" rtl="0"/>
            <a:r>
              <a:rPr lang="en-US" b="1" dirty="0"/>
              <a:t>When icicles hang by the wall</a:t>
            </a:r>
            <a:r>
              <a:rPr lang="en-US" dirty="0"/>
              <a:t> </a:t>
            </a:r>
            <a:br>
              <a:rPr lang="en-US" dirty="0"/>
            </a:br>
            <a:r>
              <a:rPr lang="en-US" dirty="0"/>
              <a:t>The poet describes the ice that hangs down from the roof in a way to describe how cold the weather is. Here we have visual image. </a:t>
            </a:r>
            <a:br>
              <a:rPr lang="en-US" dirty="0"/>
            </a:br>
            <a:endParaRPr lang="en-US" dirty="0"/>
          </a:p>
          <a:p>
            <a:pPr algn="l" rtl="0"/>
            <a:r>
              <a:rPr lang="en-US" b="1" dirty="0"/>
              <a:t>And Dick the shepherd blows his nail </a:t>
            </a:r>
            <a:br>
              <a:rPr lang="en-US" b="1" dirty="0"/>
            </a:br>
            <a:r>
              <a:rPr lang="en-US" dirty="0"/>
              <a:t>He is talking about a shepherd called Dick who is sitting outside suffering from the cold weather and he is trying to warm his hand. Here we have image of feeling the skin (very cold). </a:t>
            </a:r>
            <a:br>
              <a:rPr lang="en-US" dirty="0"/>
            </a:br>
            <a:endParaRPr lang="ar-SA" dirty="0"/>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10000"/>
          </a:bodyPr>
          <a:lstStyle/>
          <a:p>
            <a:pPr algn="l" rtl="0" fontAlgn="base"/>
            <a:r>
              <a:rPr lang="en-US" u="sng" dirty="0"/>
              <a:t>Little Horse </a:t>
            </a:r>
            <a:r>
              <a:rPr lang="en-US" dirty="0"/>
              <a:t>is starting to really lose it. Fortunately, he </a:t>
            </a:r>
            <a:r>
              <a:rPr lang="en-US" u="sng" dirty="0"/>
              <a:t>has some harness bells on his back, and he gives them a little shake in order to get his master's attention. </a:t>
            </a:r>
            <a:r>
              <a:rPr lang="en-US" dirty="0"/>
              <a:t>The only other sounds are of a slight wind and of falling snow. It's quiet. </a:t>
            </a:r>
            <a:br>
              <a:rPr lang="en-US" dirty="0"/>
            </a:br>
            <a:br>
              <a:rPr lang="en-US" dirty="0"/>
            </a:br>
            <a:r>
              <a:rPr lang="en-US" u="sng" dirty="0"/>
              <a:t>Our speaker admits to having a hankering for the dark woods, but he tells us he's got things to do, people to see and places to go. He's got a long way to go before he can rest his head on his little pillow, so he had better get going.</a:t>
            </a:r>
          </a:p>
          <a:p>
            <a:pPr algn="l" rtl="0"/>
            <a:endParaRPr lang="ar-SA" dirty="0"/>
          </a:p>
          <a:p>
            <a:pPr algn="l" rtl="0"/>
            <a:endParaRPr lang="ar-SA"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7500" lnSpcReduction="20000"/>
          </a:bodyPr>
          <a:lstStyle/>
          <a:p>
            <a:pPr algn="l" rtl="0" fontAlgn="base"/>
            <a:r>
              <a:rPr lang="en-US" b="1" u="sng" dirty="0"/>
              <a:t>Figures of speech </a:t>
            </a:r>
            <a:endParaRPr lang="en-US" dirty="0"/>
          </a:p>
          <a:p>
            <a:pPr algn="l" rtl="0"/>
            <a:r>
              <a:rPr lang="en-US" dirty="0"/>
              <a:t>Following are examples of figures of speech in the poem. </a:t>
            </a:r>
          </a:p>
          <a:p>
            <a:pPr algn="l" rtl="0"/>
            <a:r>
              <a:rPr lang="en-US" u="sng" dirty="0"/>
              <a:t>Alliteration</a:t>
            </a:r>
          </a:p>
          <a:p>
            <a:pPr algn="l" rtl="0"/>
            <a:r>
              <a:rPr lang="en-US" b="1" u="sng" dirty="0"/>
              <a:t>Hi</a:t>
            </a:r>
            <a:r>
              <a:rPr lang="en-US" u="sng" dirty="0"/>
              <a:t>s </a:t>
            </a:r>
            <a:r>
              <a:rPr lang="en-US" b="1" u="sng" dirty="0"/>
              <a:t>h</a:t>
            </a:r>
            <a:r>
              <a:rPr lang="en-US" u="sng" dirty="0"/>
              <a:t>ouse is in the village though (line 2) </a:t>
            </a:r>
            <a:br>
              <a:rPr lang="en-US" u="sng" dirty="0"/>
            </a:br>
            <a:r>
              <a:rPr lang="en-US" b="1" u="sng" dirty="0"/>
              <a:t>H</a:t>
            </a:r>
            <a:r>
              <a:rPr lang="en-US" u="sng" dirty="0"/>
              <a:t>e will not </a:t>
            </a:r>
            <a:r>
              <a:rPr lang="en-US" b="1" u="sng" dirty="0"/>
              <a:t>s</a:t>
            </a:r>
            <a:r>
              <a:rPr lang="en-US" u="sng" dirty="0"/>
              <a:t>ee me </a:t>
            </a:r>
            <a:r>
              <a:rPr lang="en-US" b="1" u="sng" dirty="0"/>
              <a:t>s</a:t>
            </a:r>
            <a:r>
              <a:rPr lang="en-US" u="sng" dirty="0"/>
              <a:t>topping </a:t>
            </a:r>
            <a:r>
              <a:rPr lang="en-US" b="1" u="sng" dirty="0"/>
              <a:t>h</a:t>
            </a:r>
            <a:r>
              <a:rPr lang="en-US" u="sng" dirty="0"/>
              <a:t>ere (line 3) </a:t>
            </a:r>
            <a:br>
              <a:rPr lang="en-US" u="sng" dirty="0"/>
            </a:br>
            <a:r>
              <a:rPr lang="en-US" u="sng" dirty="0"/>
              <a:t>To </a:t>
            </a:r>
            <a:r>
              <a:rPr lang="en-US" b="1" u="sng" dirty="0"/>
              <a:t>w</a:t>
            </a:r>
            <a:r>
              <a:rPr lang="en-US" u="sng" dirty="0"/>
              <a:t>atch his </a:t>
            </a:r>
            <a:r>
              <a:rPr lang="en-US" b="1" u="sng" dirty="0"/>
              <a:t>w</a:t>
            </a:r>
            <a:r>
              <a:rPr lang="en-US" u="sng" dirty="0"/>
              <a:t>oods fill up </a:t>
            </a:r>
            <a:r>
              <a:rPr lang="en-US" b="1" u="sng" dirty="0"/>
              <a:t>w</a:t>
            </a:r>
            <a:r>
              <a:rPr lang="en-US" u="sng" dirty="0"/>
              <a:t>ith snow (line 4) </a:t>
            </a:r>
            <a:br>
              <a:rPr lang="en-US" u="sng" dirty="0"/>
            </a:br>
            <a:r>
              <a:rPr lang="en-US" b="1" u="sng" dirty="0"/>
              <a:t>H</a:t>
            </a:r>
            <a:r>
              <a:rPr lang="en-US" u="sng" dirty="0"/>
              <a:t>e gives </a:t>
            </a:r>
            <a:r>
              <a:rPr lang="en-US" b="1" u="sng" dirty="0"/>
              <a:t>h</a:t>
            </a:r>
            <a:r>
              <a:rPr lang="en-US" u="sng" dirty="0"/>
              <a:t>is </a:t>
            </a:r>
            <a:r>
              <a:rPr lang="en-US" b="1" u="sng" dirty="0"/>
              <a:t>h</a:t>
            </a:r>
            <a:r>
              <a:rPr lang="en-US" u="sng" dirty="0"/>
              <a:t>arness bells a shake (line 9)</a:t>
            </a:r>
          </a:p>
          <a:p>
            <a:pPr algn="l" rtl="0"/>
            <a:r>
              <a:rPr lang="en-US" u="sng" dirty="0"/>
              <a:t>Hyperbole</a:t>
            </a:r>
          </a:p>
          <a:p>
            <a:pPr algn="l" rtl="0"/>
            <a:r>
              <a:rPr lang="en-US" u="sng" dirty="0"/>
              <a:t>To watch his woods fill up with snow</a:t>
            </a:r>
          </a:p>
          <a:p>
            <a:pPr algn="l" rtl="0"/>
            <a:r>
              <a:rPr lang="en-US" u="sng" dirty="0"/>
              <a:t>Metaphor</a:t>
            </a:r>
          </a:p>
          <a:p>
            <a:pPr algn="l" rtl="0"/>
            <a:r>
              <a:rPr lang="en-US" u="sng" dirty="0"/>
              <a:t>He gives his harness bells a shake,  </a:t>
            </a:r>
            <a:br>
              <a:rPr lang="en-US" u="sng" dirty="0"/>
            </a:br>
            <a:r>
              <a:rPr lang="en-US" u="sng" dirty="0"/>
              <a:t>To ask if there is some mistake. (lines 9-10) </a:t>
            </a:r>
            <a:br>
              <a:rPr lang="en-US" u="sng" dirty="0"/>
            </a:br>
            <a:endParaRPr lang="ar-SA" u="sng"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b="1" u="sng" dirty="0"/>
              <a:t>Comparison of the sound of the bells to a questioning voice that asks whether there is a mistake</a:t>
            </a:r>
            <a:endParaRPr lang="en-US" u="sng" dirty="0"/>
          </a:p>
          <a:p>
            <a:pPr algn="l" rtl="0"/>
            <a:r>
              <a:rPr lang="en-US" u="sng" dirty="0"/>
              <a:t>Personification/Metaphor</a:t>
            </a:r>
          </a:p>
          <a:p>
            <a:pPr algn="l" rtl="0"/>
            <a:r>
              <a:rPr lang="en-US" u="sng" dirty="0"/>
              <a:t>My little horse must think it queer </a:t>
            </a:r>
            <a:br>
              <a:rPr lang="en-US" u="sng" dirty="0"/>
            </a:br>
            <a:r>
              <a:rPr lang="en-US" b="1" u="sng" dirty="0"/>
              <a:t>Comparison of the horse to a human. Only a human can determine whether something is "queer."</a:t>
            </a:r>
            <a:endParaRPr lang="en-US" u="sng" dirty="0"/>
          </a:p>
          <a:p>
            <a:pPr algn="l"/>
            <a:endParaRPr lang="ar-SA" dirty="0"/>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7500" lnSpcReduction="20000"/>
          </a:bodyPr>
          <a:lstStyle/>
          <a:p>
            <a:pPr algn="l" rtl="0"/>
            <a:r>
              <a:rPr lang="en-US" b="1" u="sng" dirty="0"/>
              <a:t>End Rhyme</a:t>
            </a:r>
            <a:endParaRPr lang="en-US" u="sng" dirty="0"/>
          </a:p>
          <a:p>
            <a:pPr algn="l" rtl="0"/>
            <a:r>
              <a:rPr lang="en-US" u="sng" dirty="0"/>
              <a:t>The end rhyme in the poem is as follows:</a:t>
            </a:r>
          </a:p>
          <a:p>
            <a:pPr algn="l" rtl="0"/>
            <a:r>
              <a:rPr lang="en-US" u="sng" dirty="0"/>
              <a:t>First stanza, </a:t>
            </a:r>
            <a:r>
              <a:rPr lang="en-US" b="1" u="sng" dirty="0" err="1"/>
              <a:t>aaba</a:t>
            </a:r>
            <a:r>
              <a:rPr lang="en-US" u="sng" dirty="0"/>
              <a:t> </a:t>
            </a:r>
            <a:br>
              <a:rPr lang="en-US" u="sng" dirty="0"/>
            </a:br>
            <a:r>
              <a:rPr lang="en-US" u="sng" dirty="0"/>
              <a:t>Second stanza, </a:t>
            </a:r>
            <a:r>
              <a:rPr lang="en-US" b="1" u="sng" dirty="0" err="1"/>
              <a:t>bbcb</a:t>
            </a:r>
            <a:r>
              <a:rPr lang="en-US" u="sng" dirty="0"/>
              <a:t> </a:t>
            </a:r>
            <a:br>
              <a:rPr lang="en-US" u="sng" dirty="0"/>
            </a:br>
            <a:r>
              <a:rPr lang="en-US" u="sng" dirty="0"/>
              <a:t>Third stanza, </a:t>
            </a:r>
            <a:r>
              <a:rPr lang="en-US" b="1" u="sng" dirty="0" err="1"/>
              <a:t>ccdc</a:t>
            </a:r>
            <a:r>
              <a:rPr lang="en-US" u="sng" dirty="0"/>
              <a:t> </a:t>
            </a:r>
            <a:br>
              <a:rPr lang="en-US" u="sng" dirty="0"/>
            </a:br>
            <a:r>
              <a:rPr lang="en-US" u="sng" dirty="0"/>
              <a:t>Fourth stanza, </a:t>
            </a:r>
            <a:r>
              <a:rPr lang="en-US" b="1" u="sng" dirty="0" err="1"/>
              <a:t>dddd</a:t>
            </a:r>
            <a:endParaRPr lang="en-US" u="sng" dirty="0"/>
          </a:p>
          <a:p>
            <a:pPr algn="l" rtl="0"/>
            <a:r>
              <a:rPr lang="en-US" b="1" u="sng" dirty="0"/>
              <a:t>Internal Rhyme</a:t>
            </a:r>
            <a:endParaRPr lang="en-US" u="sng" dirty="0"/>
          </a:p>
          <a:p>
            <a:pPr algn="l" rtl="0"/>
            <a:r>
              <a:rPr lang="en-US" u="sng" dirty="0"/>
              <a:t>Here are examples of internal rhyme in the poem</a:t>
            </a:r>
          </a:p>
          <a:p>
            <a:pPr algn="l" rtl="0"/>
            <a:r>
              <a:rPr lang="en-US" u="sng" dirty="0"/>
              <a:t>H</a:t>
            </a:r>
            <a:r>
              <a:rPr lang="en-US" b="1" u="sng" dirty="0"/>
              <a:t>e</a:t>
            </a:r>
            <a:r>
              <a:rPr lang="en-US" u="sng" dirty="0"/>
              <a:t> will not s</a:t>
            </a:r>
            <a:r>
              <a:rPr lang="en-US" b="1" u="sng" dirty="0"/>
              <a:t>ee</a:t>
            </a:r>
            <a:r>
              <a:rPr lang="en-US" u="sng" dirty="0"/>
              <a:t> m</a:t>
            </a:r>
            <a:r>
              <a:rPr lang="en-US" b="1" u="sng" dirty="0"/>
              <a:t>e</a:t>
            </a:r>
            <a:r>
              <a:rPr lang="en-US" u="sng" dirty="0"/>
              <a:t> stopping here (line 3) </a:t>
            </a:r>
            <a:br>
              <a:rPr lang="en-US" u="sng" dirty="0"/>
            </a:br>
            <a:r>
              <a:rPr lang="en-US" u="sng" dirty="0"/>
              <a:t>My l</a:t>
            </a:r>
            <a:r>
              <a:rPr lang="en-US" b="1" u="sng" dirty="0"/>
              <a:t>it</a:t>
            </a:r>
            <a:r>
              <a:rPr lang="en-US" u="sng" dirty="0"/>
              <a:t>tle horse must think </a:t>
            </a:r>
            <a:r>
              <a:rPr lang="en-US" b="1" u="sng" dirty="0"/>
              <a:t>it</a:t>
            </a:r>
            <a:r>
              <a:rPr lang="en-US" u="sng" dirty="0"/>
              <a:t> queer (line 5) </a:t>
            </a:r>
            <a:br>
              <a:rPr lang="en-US" u="sng" dirty="0"/>
            </a:br>
            <a:r>
              <a:rPr lang="en-US" u="sng" dirty="0"/>
              <a:t>To stop with</a:t>
            </a:r>
            <a:r>
              <a:rPr lang="en-US" b="1" u="sng" dirty="0"/>
              <a:t>ou</a:t>
            </a:r>
            <a:r>
              <a:rPr lang="en-US" u="sng" dirty="0"/>
              <a:t>t a farmh</a:t>
            </a:r>
            <a:r>
              <a:rPr lang="en-US" b="1" u="sng" dirty="0"/>
              <a:t>ou</a:t>
            </a:r>
            <a:r>
              <a:rPr lang="en-US" u="sng" dirty="0"/>
              <a:t>se near (line 6 </a:t>
            </a:r>
            <a:br>
              <a:rPr lang="en-US" u="sng" dirty="0"/>
            </a:br>
            <a:r>
              <a:rPr lang="en-US" u="sng" dirty="0"/>
              <a:t>B</a:t>
            </a:r>
            <a:r>
              <a:rPr lang="en-US" b="1" u="sng" dirty="0"/>
              <a:t>e</a:t>
            </a:r>
            <a:r>
              <a:rPr lang="en-US" u="sng" dirty="0"/>
              <a:t>tw</a:t>
            </a:r>
            <a:r>
              <a:rPr lang="en-US" b="1" u="sng" dirty="0"/>
              <a:t>ee</a:t>
            </a:r>
            <a:r>
              <a:rPr lang="en-US" u="sng" dirty="0"/>
              <a:t>n the woods and frozen lake (line 7) </a:t>
            </a:r>
            <a:br>
              <a:rPr lang="en-US" u="sng" dirty="0"/>
            </a:br>
            <a:r>
              <a:rPr lang="en-US" u="sng" dirty="0"/>
              <a:t>The darkest </a:t>
            </a:r>
            <a:r>
              <a:rPr lang="en-US" b="1" u="sng" dirty="0"/>
              <a:t>e</a:t>
            </a:r>
            <a:r>
              <a:rPr lang="en-US" u="sng" dirty="0"/>
              <a:t>vening of the y</a:t>
            </a:r>
            <a:r>
              <a:rPr lang="en-US" b="1" u="sng" dirty="0"/>
              <a:t>ea</a:t>
            </a:r>
            <a:r>
              <a:rPr lang="en-US" u="sng" dirty="0"/>
              <a:t>r (line 8)</a:t>
            </a:r>
          </a:p>
          <a:p>
            <a:pPr algn="l" rtl="0"/>
            <a:endParaRPr lang="ar-SA" dirty="0"/>
          </a:p>
          <a:p>
            <a:pPr algn="l" rtl="0"/>
            <a:endParaRPr lang="ar-SA" dirty="0"/>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7500" lnSpcReduction="20000"/>
          </a:bodyPr>
          <a:lstStyle/>
          <a:p>
            <a:pPr algn="l" rtl="0"/>
            <a:r>
              <a:rPr lang="en-US" b="1" dirty="0"/>
              <a:t>Meaning of the Poem</a:t>
            </a:r>
            <a:endParaRPr lang="en-US" dirty="0"/>
          </a:p>
          <a:p>
            <a:pPr algn="l" rtl="0"/>
            <a:r>
              <a:rPr lang="en-US" dirty="0"/>
              <a:t>“</a:t>
            </a:r>
            <a:r>
              <a:rPr lang="en-US" u="sng" dirty="0"/>
              <a:t>Stopping by Woods on a Snowy Evening” presents one person’s momentary encounter with nature. We do not know whether the speaker (narrator) is a man or a woman. In fact, we know nothing at all about the person except that he or she has been traveling on a country road in a horse-drawn wagon (or cart or carriage) on "the darkest evening of the year."</a:t>
            </a:r>
            <a:r>
              <a:rPr lang="en-US" dirty="0"/>
              <a:t> If by this phrase the speaker/narrator means the longest night of the year—that is, the night with the most hours of darkness–then the day is either December 21 or 22. In the northern hemisphere, the winter solstice occurs each year on one of those days. The solstice is the moment when the sun is farthest south. However, if by "darkest evening" he means most depressing, bleakest, or gloomiest, he may be referring to his state of mind. </a:t>
            </a:r>
            <a:br>
              <a:rPr lang="en-US" dirty="0"/>
            </a:br>
            <a:br>
              <a:rPr lang="en-US" dirty="0"/>
            </a:br>
            <a:endParaRPr lang="ar-SA"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Lecture page 53</a:t>
            </a:r>
            <a:endParaRPr lang="ar-SA" dirty="0"/>
          </a:p>
        </p:txBody>
      </p:sp>
      <p:sp>
        <p:nvSpPr>
          <p:cNvPr id="3" name="عنصر نائب للمحتوى 2"/>
          <p:cNvSpPr>
            <a:spLocks noGrp="1"/>
          </p:cNvSpPr>
          <p:nvPr>
            <p:ph sz="quarter" idx="1"/>
          </p:nvPr>
        </p:nvSpPr>
        <p:spPr/>
        <p:txBody>
          <a:bodyPr/>
          <a:lstStyle/>
          <a:p>
            <a:pPr algn="l" rtl="0"/>
            <a:r>
              <a:rPr lang="en-US" b="1" u="sng" dirty="0"/>
              <a:t>Tone</a:t>
            </a:r>
            <a:r>
              <a:rPr lang="en-US" u="sng" dirty="0"/>
              <a:t> in literature is defined as the writer's or speaker's attitude towards his subject, his audience or towards himself.</a:t>
            </a:r>
            <a:r>
              <a:rPr lang="en-US" dirty="0"/>
              <a:t> It is the emotional meaning of the work. The tone could be </a:t>
            </a:r>
            <a:r>
              <a:rPr lang="en-US" dirty="0" err="1"/>
              <a:t>playful,solemn</a:t>
            </a:r>
            <a:r>
              <a:rPr lang="en-US" dirty="0"/>
              <a:t>, mocking, </a:t>
            </a:r>
            <a:r>
              <a:rPr lang="en-US" dirty="0" err="1"/>
              <a:t>revernt</a:t>
            </a:r>
            <a:r>
              <a:rPr lang="en-US" dirty="0"/>
              <a:t>, calm or excited. </a:t>
            </a:r>
          </a:p>
          <a:p>
            <a:pPr algn="l" rtl="0"/>
            <a:endParaRPr lang="ar-SA" dirty="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55000" lnSpcReduction="20000"/>
          </a:bodyPr>
          <a:lstStyle/>
          <a:p>
            <a:pPr algn="l" rtl="0"/>
            <a:r>
              <a:rPr lang="en-US" b="1" u="sng" dirty="0"/>
              <a:t> Poem 11.Since there is no hope by Michael Drayton </a:t>
            </a:r>
            <a:endParaRPr lang="en-US" dirty="0"/>
          </a:p>
          <a:p>
            <a:pPr algn="l" rtl="0"/>
            <a:r>
              <a:rPr lang="en-US" dirty="0"/>
              <a:t>Since there’s no help, come let us kiss and part. </a:t>
            </a:r>
          </a:p>
          <a:p>
            <a:pPr algn="l" rtl="0"/>
            <a:r>
              <a:rPr lang="en-US" dirty="0"/>
              <a:t>Nay, I have done, you get no more of me; </a:t>
            </a:r>
          </a:p>
          <a:p>
            <a:pPr algn="l" rtl="0"/>
            <a:r>
              <a:rPr lang="en-US" dirty="0"/>
              <a:t>And I am glad, yea glad with all my heart, </a:t>
            </a:r>
          </a:p>
          <a:p>
            <a:pPr algn="l" rtl="0"/>
            <a:r>
              <a:rPr lang="en-US" dirty="0"/>
              <a:t>That thus so cleanly I myself can free. </a:t>
            </a:r>
          </a:p>
          <a:p>
            <a:pPr algn="l" rtl="0"/>
            <a:r>
              <a:rPr lang="en-US" dirty="0"/>
              <a:t>Shake hands for ever, cancel all our vows, </a:t>
            </a:r>
          </a:p>
          <a:p>
            <a:pPr algn="l" rtl="0"/>
            <a:r>
              <a:rPr lang="en-US" dirty="0"/>
              <a:t>And when we meet at any time again, </a:t>
            </a:r>
          </a:p>
          <a:p>
            <a:pPr algn="l" rtl="0"/>
            <a:r>
              <a:rPr lang="en-US" dirty="0"/>
              <a:t>Be it not seen in either of our brows </a:t>
            </a:r>
          </a:p>
          <a:p>
            <a:pPr algn="l" rtl="0"/>
            <a:r>
              <a:rPr lang="en-US" dirty="0"/>
              <a:t>That we one jot of former love retain. </a:t>
            </a:r>
          </a:p>
          <a:p>
            <a:pPr algn="l" rtl="0"/>
            <a:r>
              <a:rPr lang="en-US" dirty="0"/>
              <a:t>Now at the last gasp of Love’s latest breath, </a:t>
            </a:r>
          </a:p>
          <a:p>
            <a:pPr algn="l" rtl="0"/>
            <a:r>
              <a:rPr lang="en-US" dirty="0"/>
              <a:t>When, his pulse failing, Passion speechless lies; </a:t>
            </a:r>
          </a:p>
          <a:p>
            <a:pPr algn="l" rtl="0"/>
            <a:r>
              <a:rPr lang="en-US" dirty="0"/>
              <a:t>When Faith is kneeling by his bed of death, </a:t>
            </a:r>
          </a:p>
          <a:p>
            <a:pPr algn="l" rtl="0"/>
            <a:r>
              <a:rPr lang="en-US" dirty="0"/>
              <a:t>And Innocence is closing up his eyes— </a:t>
            </a:r>
          </a:p>
          <a:p>
            <a:pPr algn="l" rtl="0"/>
            <a:r>
              <a:rPr lang="en-US" dirty="0"/>
              <a:t>Now, if thou wouldst, when all have given him over, </a:t>
            </a:r>
          </a:p>
          <a:p>
            <a:pPr algn="l" rtl="0"/>
            <a:r>
              <a:rPr lang="en-US" dirty="0"/>
              <a:t>From death to life thou </a:t>
            </a:r>
            <a:r>
              <a:rPr lang="en-US" dirty="0" err="1"/>
              <a:t>might’st</a:t>
            </a:r>
            <a:r>
              <a:rPr lang="en-US" dirty="0"/>
              <a:t> him yet recover!</a:t>
            </a:r>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7500" lnSpcReduction="20000"/>
          </a:bodyPr>
          <a:lstStyle/>
          <a:p>
            <a:pPr algn="l" rtl="0"/>
            <a:r>
              <a:rPr lang="en-US" b="1" u="sng" dirty="0"/>
              <a:t>The poem analysis and figures of speech </a:t>
            </a:r>
            <a:endParaRPr lang="en-US" dirty="0"/>
          </a:p>
          <a:p>
            <a:pPr algn="l" rtl="0"/>
            <a:r>
              <a:rPr lang="en-US" dirty="0"/>
              <a:t>Since there’s no help, come let us kiss and part’, which is widely anthologized and reasonably well-known. The poem is deft enough to make a little closer analysis of its language rewarding and useful.</a:t>
            </a:r>
          </a:p>
          <a:p>
            <a:pPr algn="l" rtl="0"/>
            <a:r>
              <a:rPr lang="en-US" dirty="0"/>
              <a:t>Since there’s no help, come let us kiss and part’ was not originally a standalone sonnet, but the 61</a:t>
            </a:r>
            <a:r>
              <a:rPr lang="en-US" baseline="30000" dirty="0"/>
              <a:t>st</a:t>
            </a:r>
            <a:r>
              <a:rPr lang="en-US" dirty="0"/>
              <a:t> poem in a sonnet sequence, </a:t>
            </a:r>
            <a:r>
              <a:rPr lang="en-US" i="1" dirty="0"/>
              <a:t>Idea’s Mirror</a:t>
            </a:r>
            <a:r>
              <a:rPr lang="en-US" dirty="0"/>
              <a:t>, published in 1594, around the time that Shakespeare may have been composing his Sonnets. Drayton’s sequence of sonnets are about his attempts to woo a lady, who was probably his patron’s daughter, Anne </a:t>
            </a:r>
            <a:r>
              <a:rPr lang="en-US" dirty="0" err="1"/>
              <a:t>Goodere</a:t>
            </a:r>
            <a:r>
              <a:rPr lang="en-US" dirty="0"/>
              <a:t>. But sonnet sequences were often written for patrons or as intellectual exercises to share among friends: whether </a:t>
            </a:r>
            <a:r>
              <a:rPr lang="en-US" dirty="0">
                <a:hlinkClick r:id="rId2"/>
              </a:rPr>
              <a:t>Sir Philip Sidney really loved Penelope Rich</a:t>
            </a:r>
            <a:r>
              <a:rPr lang="en-US" dirty="0"/>
              <a:t>, and whether </a:t>
            </a:r>
            <a:r>
              <a:rPr lang="en-US" dirty="0">
                <a:hlinkClick r:id="rId3"/>
              </a:rPr>
              <a:t>Shakespeare was really romantically involved with the Fair Youth</a:t>
            </a:r>
            <a:r>
              <a:rPr lang="en-US" dirty="0"/>
              <a:t>, remain </a:t>
            </a:r>
            <a:r>
              <a:rPr lang="en-US" dirty="0" err="1"/>
              <a:t>tantalising</a:t>
            </a:r>
            <a:r>
              <a:rPr lang="en-US" dirty="0"/>
              <a:t> questions without clear answers.</a:t>
            </a:r>
          </a:p>
          <a:p>
            <a:pPr algn="l" rtl="0"/>
            <a:endParaRPr lang="ar-SA" dirty="0"/>
          </a:p>
          <a:p>
            <a:pPr algn="l" rtl="0"/>
            <a:endParaRPr lang="ar-SA"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85000" lnSpcReduction="20000"/>
          </a:bodyPr>
          <a:lstStyle/>
          <a:p>
            <a:pPr algn="l" rtl="0"/>
            <a:r>
              <a:rPr lang="en-US" dirty="0"/>
              <a:t>As the opening line and valedictory tone suggest, ‘Since there’s no help’ comes towards the end of the cycle known as </a:t>
            </a:r>
            <a:r>
              <a:rPr lang="en-US" i="1" dirty="0"/>
              <a:t>Idea’s Mirror</a:t>
            </a:r>
            <a:r>
              <a:rPr lang="en-US" dirty="0"/>
              <a:t>, by which point Drayton has lost hope of ever winning his lady. This is clear from the argument in the sonnet, which we might summarise or paraphrase as follows: </a:t>
            </a:r>
            <a:r>
              <a:rPr lang="en-US" u="sng" dirty="0"/>
              <a:t>‘It’s no good, so let’s split up. I’m glad, actually – no, really, I am – to be out of this relationship. Let’s shake hands and forget everything we once promised each other; and when we meet in the future, let’s agree not to show the other any sign that we still love one another. Now, as our love for each other dies forever, as we realize that we cannot entertain any further hope that we can make this work – </a:t>
            </a:r>
            <a:r>
              <a:rPr lang="en-US" i="1" u="sng" dirty="0"/>
              <a:t>now</a:t>
            </a:r>
            <a:r>
              <a:rPr lang="en-US" u="sng" dirty="0"/>
              <a:t>, if you wanted to, you could reawaken my dying love for you, and bring it back to life.’</a:t>
            </a:r>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lnSpcReduction="10000"/>
          </a:bodyPr>
          <a:lstStyle/>
          <a:p>
            <a:pPr algn="l" rtl="0"/>
            <a:r>
              <a:rPr lang="en-US" dirty="0"/>
              <a:t>In other words, then, ‘Since there’s no help’ is a break-up poem that ends, in the final couplet, with a sudden turn – indeed, not just a turn (a common feature of the sonnet) but a turnaround, whereby Drayton effectively says that all of this could be reversed if the lover wished. But this shift has also begun with that ‘Now’ which begins the ninth line, ushering in the sestet or final six lines. And it is marked by the change from imperative mood (‘Shake hands’, ‘cancel’, ‘Be it not’) to the subjunctive (‘thou wouldst’, ‘thou </a:t>
            </a:r>
            <a:r>
              <a:rPr lang="en-US" dirty="0" err="1"/>
              <a:t>might’st</a:t>
            </a:r>
            <a:r>
              <a:rPr lang="en-US" dirty="0"/>
              <a:t>’).</a:t>
            </a:r>
          </a:p>
          <a:p>
            <a:pPr algn="l" rtl="0"/>
            <a:endParaRPr lang="ar-SA" dirty="0"/>
          </a:p>
          <a:p>
            <a:pPr algn="l" rtl="0"/>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7500" lnSpcReduction="20000"/>
          </a:bodyPr>
          <a:lstStyle/>
          <a:p>
            <a:pPr algn="l"/>
            <a:r>
              <a:rPr lang="en-US" b="1" dirty="0"/>
              <a:t>And Tom bears logs into the hall</a:t>
            </a:r>
            <a:br>
              <a:rPr lang="en-US" b="1" dirty="0"/>
            </a:br>
            <a:r>
              <a:rPr lang="en-US" dirty="0"/>
              <a:t>Another man called Tom is carrying the pieces of wood that he cut to store. He is working extremely hard in cutting the wood. Here we have visual image (hard work, very cold). </a:t>
            </a:r>
            <a:br>
              <a:rPr lang="en-US" dirty="0"/>
            </a:br>
            <a:r>
              <a:rPr lang="en-US" b="1" dirty="0"/>
              <a:t>And milk comes frozen home in pail </a:t>
            </a:r>
            <a:br>
              <a:rPr lang="en-US" b="1" dirty="0"/>
            </a:br>
            <a:r>
              <a:rPr lang="en-US" dirty="0"/>
              <a:t>Even the milk becomes frozen from the very cold weather. The image here is visual. </a:t>
            </a:r>
            <a:br>
              <a:rPr lang="en-US" dirty="0"/>
            </a:br>
            <a:r>
              <a:rPr lang="en-US" b="1" dirty="0"/>
              <a:t>When blood is nipped and ways be foul </a:t>
            </a:r>
            <a:br>
              <a:rPr lang="en-US" b="1" dirty="0"/>
            </a:br>
            <a:r>
              <a:rPr lang="en-US" dirty="0"/>
              <a:t>The blood in the veins of the people is also becomes frozen and all the roads are very dirty. The image is feeling because you feel it in your skin and visual image (dirty roads). </a:t>
            </a:r>
            <a:br>
              <a:rPr lang="en-US" dirty="0"/>
            </a:br>
            <a:r>
              <a:rPr lang="en-US" b="1" dirty="0"/>
              <a:t>Then nightly sings the staring owl</a:t>
            </a:r>
            <a:r>
              <a:rPr lang="en-US" dirty="0"/>
              <a:t> </a:t>
            </a:r>
            <a:br>
              <a:rPr lang="en-US" dirty="0"/>
            </a:br>
            <a:r>
              <a:rPr lang="en-US" dirty="0"/>
              <a:t>Every night the owl is singing it is song "</a:t>
            </a:r>
            <a:r>
              <a:rPr lang="en-US" dirty="0" err="1"/>
              <a:t>Tu</a:t>
            </a:r>
            <a:r>
              <a:rPr lang="en-US" dirty="0"/>
              <a:t>-</a:t>
            </a:r>
            <a:r>
              <a:rPr lang="en-US" dirty="0" err="1"/>
              <a:t>with_tu</a:t>
            </a:r>
            <a:r>
              <a:rPr lang="en-US" dirty="0"/>
              <a:t>-who". The image is hearing. </a:t>
            </a:r>
            <a:br>
              <a:rPr lang="en-US" dirty="0"/>
            </a:br>
            <a:endParaRPr lang="ar-SA" dirty="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 </a:t>
            </a:r>
            <a:r>
              <a:rPr lang="en-US" dirty="0"/>
              <a:t> lecture page 63</a:t>
            </a:r>
            <a:endParaRPr lang="ar-SA" dirty="0"/>
          </a:p>
        </p:txBody>
      </p:sp>
      <p:sp>
        <p:nvSpPr>
          <p:cNvPr id="3" name="عنصر نائب للمحتوى 2"/>
          <p:cNvSpPr>
            <a:spLocks noGrp="1"/>
          </p:cNvSpPr>
          <p:nvPr>
            <p:ph sz="quarter" idx="1"/>
          </p:nvPr>
        </p:nvSpPr>
        <p:spPr/>
        <p:txBody>
          <a:bodyPr>
            <a:normAutofit fontScale="92500"/>
          </a:bodyPr>
          <a:lstStyle/>
          <a:p>
            <a:pPr algn="l" rtl="0"/>
            <a:r>
              <a:rPr lang="en-US" b="1" u="sng" dirty="0"/>
              <a:t>Musical devices</a:t>
            </a:r>
            <a:r>
              <a:rPr lang="en-US" dirty="0"/>
              <a:t> </a:t>
            </a:r>
          </a:p>
          <a:p>
            <a:pPr algn="l" rtl="0"/>
            <a:r>
              <a:rPr lang="en-US" dirty="0"/>
              <a:t>poetry makes a greater use of music the poet choose the word for sound and information and uses sounds as a means of reinforcing meaning. An essential element in all music is repetition  and variation. </a:t>
            </a:r>
            <a:r>
              <a:rPr lang="en-US" b="1" u="sng" dirty="0"/>
              <a:t>Alliteration</a:t>
            </a:r>
            <a:r>
              <a:rPr lang="en-US" u="sng" dirty="0"/>
              <a:t> is the repetition  of the initial consonant sounds as in tried and true. The repetition  of a vowel sound such as" mad as a hatter " free and easy." is </a:t>
            </a:r>
            <a:r>
              <a:rPr lang="en-US" b="1" u="sng" dirty="0"/>
              <a:t>assonance</a:t>
            </a:r>
            <a:r>
              <a:rPr lang="en-US" u="sng" dirty="0"/>
              <a:t>. the repetition  of final  consonant sounds as in first and last odds and ends.  is </a:t>
            </a:r>
            <a:r>
              <a:rPr lang="en-US" b="1" u="sng" dirty="0"/>
              <a:t>Slapdash</a:t>
            </a:r>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algn="l" rtl="0"/>
            <a:r>
              <a:rPr lang="en-US" b="1" u="sng" dirty="0"/>
              <a:t>Rime</a:t>
            </a:r>
            <a:r>
              <a:rPr lang="en-US" u="sng" dirty="0"/>
              <a:t> is the repetition  of the accented vowel sound and all succeeding sounds it is called masculine when the rime sounds involve only one syllable as in decks and sex or support and retort. It is feminine. When the rime sounds involve two or more syllables as in turtle and fertile or spitefully and delightfully. </a:t>
            </a:r>
          </a:p>
          <a:p>
            <a:pPr algn="l" rtl="0"/>
            <a:endParaRPr lang="ar-SA" dirty="0"/>
          </a:p>
          <a:p>
            <a:pPr algn="l" rtl="0"/>
            <a:endParaRPr lang="ar-SA" dirty="0"/>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Lecture 19.7 </a:t>
            </a:r>
            <a:endParaRPr lang="ar-SA" dirty="0"/>
          </a:p>
        </p:txBody>
      </p:sp>
      <p:sp>
        <p:nvSpPr>
          <p:cNvPr id="3" name="عنصر نائب للمحتوى 2"/>
          <p:cNvSpPr>
            <a:spLocks noGrp="1"/>
          </p:cNvSpPr>
          <p:nvPr>
            <p:ph sz="quarter" idx="1"/>
          </p:nvPr>
        </p:nvSpPr>
        <p:spPr/>
        <p:txBody>
          <a:bodyPr>
            <a:normAutofit fontScale="77500" lnSpcReduction="20000"/>
          </a:bodyPr>
          <a:lstStyle/>
          <a:p>
            <a:pPr algn="l" rtl="0"/>
            <a:r>
              <a:rPr lang="en-US" b="1" dirty="0"/>
              <a:t>Poem 12. Nothing gold can stay by Robert Frost </a:t>
            </a:r>
          </a:p>
          <a:p>
            <a:pPr algn="l" rtl="0"/>
            <a:r>
              <a:rPr lang="en-US" b="1" dirty="0"/>
              <a:t>Line 1</a:t>
            </a:r>
          </a:p>
          <a:p>
            <a:pPr algn="l" rtl="0"/>
            <a:r>
              <a:rPr lang="en-US" i="1" dirty="0"/>
              <a:t>Nature's first green is gold, </a:t>
            </a:r>
            <a:endParaRPr lang="en-US" dirty="0"/>
          </a:p>
          <a:p>
            <a:pPr lvl="0" algn="l" rtl="0"/>
            <a:r>
              <a:rPr lang="en-US" u="sng" dirty="0"/>
              <a:t>This line gives us the setting of the poem—we're in nature</a:t>
            </a:r>
            <a:r>
              <a:rPr lang="en-US" dirty="0"/>
              <a:t>, in case you were snoozing. And we're talking about nature's first green, which makes us think about spring. </a:t>
            </a:r>
          </a:p>
          <a:p>
            <a:pPr lvl="0" algn="l" rtl="0"/>
            <a:r>
              <a:rPr lang="en-US" u="sng" dirty="0"/>
              <a:t>The speaker, though, says this first green is actually gold. This makes us think of trees like the willow, which are </a:t>
            </a:r>
            <a:r>
              <a:rPr lang="en-US" u="sng" dirty="0">
                <a:hlinkClick r:id="rId2"/>
              </a:rPr>
              <a:t>golden early in spring</a:t>
            </a:r>
            <a:r>
              <a:rPr lang="en-US" u="sng" dirty="0"/>
              <a:t>, before they </a:t>
            </a:r>
            <a:r>
              <a:rPr lang="en-US" u="sng" dirty="0">
                <a:hlinkClick r:id="rId3"/>
              </a:rPr>
              <a:t>mature to green</a:t>
            </a:r>
            <a:r>
              <a:rPr lang="en-US" u="sng" dirty="0"/>
              <a:t>. </a:t>
            </a:r>
          </a:p>
          <a:p>
            <a:pPr lvl="0" algn="l" rtl="0"/>
            <a:r>
              <a:rPr lang="en-US" dirty="0"/>
              <a:t>But it also makes us think of the morning, when the sun rises and makes everything a bit </a:t>
            </a:r>
            <a:r>
              <a:rPr lang="en-US" dirty="0" err="1"/>
              <a:t>golder</a:t>
            </a:r>
            <a:r>
              <a:rPr lang="en-US" dirty="0"/>
              <a:t> than normal, all bathed in the dawn light.</a:t>
            </a:r>
          </a:p>
          <a:p>
            <a:pPr algn="l" rtl="0"/>
            <a:r>
              <a:rPr lang="en-US" dirty="0"/>
              <a:t>.</a:t>
            </a:r>
          </a:p>
          <a:p>
            <a:pPr algn="l" rtl="0"/>
            <a:endParaRPr lang="ar-SA" dirty="0"/>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62500" lnSpcReduction="20000"/>
          </a:bodyPr>
          <a:lstStyle/>
          <a:p>
            <a:pPr algn="l" rtl="0"/>
            <a:r>
              <a:rPr lang="en-US" b="1" dirty="0"/>
              <a:t>Line 2</a:t>
            </a:r>
          </a:p>
          <a:p>
            <a:pPr algn="l" rtl="0"/>
            <a:r>
              <a:rPr lang="en-US" i="1" dirty="0"/>
              <a:t>Her hardest hue to hold. </a:t>
            </a:r>
            <a:endParaRPr lang="en-US" dirty="0"/>
          </a:p>
          <a:p>
            <a:pPr lvl="0" algn="l" rtl="0"/>
            <a:r>
              <a:rPr lang="en-US" u="sng" dirty="0"/>
              <a:t>Now that our speaker has told us that nature is gold before it's green, he goes on to say that gold is the hardest hue, or color, for nature to hold, or keep. So the first color we see in spring doesn't stick around very long. </a:t>
            </a:r>
          </a:p>
          <a:p>
            <a:pPr lvl="0" algn="l" rtl="0"/>
            <a:r>
              <a:rPr lang="en-US" u="sng" dirty="0"/>
              <a:t>The idea of nature having an easy or hard time holding onto something is an example of </a:t>
            </a:r>
            <a:r>
              <a:rPr lang="en-US" u="sng" dirty="0">
                <a:hlinkClick r:id="rId2"/>
              </a:rPr>
              <a:t>personification</a:t>
            </a:r>
            <a:r>
              <a:rPr lang="en-US" u="sng" dirty="0"/>
              <a:t>. And not only is nature personified here, it's actually made into a female figure. </a:t>
            </a:r>
          </a:p>
          <a:p>
            <a:pPr lvl="0" algn="l" rtl="0"/>
            <a:r>
              <a:rPr lang="en-US" dirty="0"/>
              <a:t>You know what else we notice about this line? </a:t>
            </a:r>
            <a:r>
              <a:rPr lang="en-US" u="sng" dirty="0"/>
              <a:t>Check out all those H sounds. That's some major </a:t>
            </a:r>
            <a:r>
              <a:rPr lang="en-US" u="sng" dirty="0">
                <a:hlinkClick r:id="rId3"/>
              </a:rPr>
              <a:t>alliteration</a:t>
            </a:r>
            <a:r>
              <a:rPr lang="en-US" u="sng" dirty="0"/>
              <a:t> right there</a:t>
            </a:r>
            <a:r>
              <a:rPr lang="en-US" dirty="0"/>
              <a:t>. And it this short line, all those rapid-fire H sounds right in a row force us to slow down and really ponder over the meaning.</a:t>
            </a:r>
          </a:p>
          <a:p>
            <a:pPr lvl="0" algn="l" rtl="0"/>
            <a:r>
              <a:rPr lang="en-US" dirty="0"/>
              <a:t>Then there's the </a:t>
            </a:r>
            <a:r>
              <a:rPr lang="en-US" dirty="0">
                <a:hlinkClick r:id="rId4"/>
              </a:rPr>
              <a:t>rhyme</a:t>
            </a:r>
            <a:r>
              <a:rPr lang="en-US" dirty="0"/>
              <a:t>. Hold rhymes with gold, which means we've got a rhymed </a:t>
            </a:r>
            <a:r>
              <a:rPr lang="en-US" dirty="0">
                <a:hlinkClick r:id="rId5"/>
              </a:rPr>
              <a:t>couplet</a:t>
            </a:r>
            <a:r>
              <a:rPr lang="en-US" dirty="0"/>
              <a:t> here.</a:t>
            </a:r>
          </a:p>
          <a:p>
            <a:pPr lvl="0" algn="l" rtl="0"/>
            <a:r>
              <a:rPr lang="en-US" dirty="0"/>
              <a:t>And since these lines have the same number of syllables, we're </a:t>
            </a:r>
            <a:r>
              <a:rPr lang="en-US" dirty="0" err="1"/>
              <a:t>gonna</a:t>
            </a:r>
            <a:r>
              <a:rPr lang="en-US" dirty="0"/>
              <a:t> go ahead and assume there's a </a:t>
            </a:r>
            <a:r>
              <a:rPr lang="en-US" dirty="0">
                <a:hlinkClick r:id="rId6"/>
              </a:rPr>
              <a:t>meter</a:t>
            </a:r>
            <a:r>
              <a:rPr lang="en-US" dirty="0"/>
              <a:t> in play, too. In fact, there is—</a:t>
            </a:r>
            <a:r>
              <a:rPr lang="en-US" dirty="0">
                <a:hlinkClick r:id="rId7"/>
              </a:rPr>
              <a:t>iambic</a:t>
            </a:r>
            <a:r>
              <a:rPr lang="en-US" dirty="0"/>
              <a:t> </a:t>
            </a:r>
            <a:r>
              <a:rPr lang="en-US" dirty="0" err="1"/>
              <a:t>trimeter</a:t>
            </a:r>
            <a:r>
              <a:rPr lang="en-US" dirty="0"/>
              <a:t>, to be precise. Be sure to click on over to our "Form and Meter" section for more</a:t>
            </a:r>
            <a:endParaRPr lang="ar-SA"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7500" lnSpcReduction="20000"/>
          </a:bodyPr>
          <a:lstStyle/>
          <a:p>
            <a:pPr algn="l" rtl="0"/>
            <a:r>
              <a:rPr lang="en-US" b="1" dirty="0"/>
              <a:t>Line 3</a:t>
            </a:r>
          </a:p>
          <a:p>
            <a:pPr algn="l" rtl="0"/>
            <a:r>
              <a:rPr lang="en-US" i="1" dirty="0"/>
              <a:t>Her early leaf's a flower; </a:t>
            </a:r>
            <a:endParaRPr lang="en-US" dirty="0"/>
          </a:p>
          <a:p>
            <a:pPr lvl="0" algn="l" rtl="0"/>
            <a:r>
              <a:rPr lang="en-US" u="sng" dirty="0"/>
              <a:t>The speaker wants to be clear here, so he's going to elaborate on what he was talking about in Line 1. Just like nature's first green is gold, her first leaf is a flower. In spring, trees and bushes bloom with gorgeous flowers, which are replaced by green leaves in the summer. </a:t>
            </a:r>
          </a:p>
          <a:p>
            <a:pPr lvl="0" algn="l" rtl="0"/>
            <a:r>
              <a:rPr lang="en-US" dirty="0"/>
              <a:t>Frost is really getting into his poetic groove here, when he pops </a:t>
            </a:r>
            <a:r>
              <a:rPr lang="en-US" u="sng" dirty="0"/>
              <a:t>a </a:t>
            </a:r>
            <a:r>
              <a:rPr lang="en-US" u="sng" dirty="0">
                <a:hlinkClick r:id="rId2"/>
              </a:rPr>
              <a:t>metaphor</a:t>
            </a:r>
            <a:r>
              <a:rPr lang="en-US" u="sng" dirty="0"/>
              <a:t> into this line</a:t>
            </a:r>
            <a:r>
              <a:rPr lang="en-US" dirty="0"/>
              <a:t>. The first flowers of spring aren't actually leaves in disguise; the speaker is using </a:t>
            </a:r>
            <a:r>
              <a:rPr lang="en-US" dirty="0">
                <a:hlinkClick r:id="rId3"/>
              </a:rPr>
              <a:t>figurative language</a:t>
            </a:r>
            <a:r>
              <a:rPr lang="en-US" dirty="0"/>
              <a:t> to intentionally blur the line between flowers and leaves. Eventually, in real life, the blooms die and drop off the trees, making room for the leaves, which come to soak in nourishment from the sun. </a:t>
            </a:r>
          </a:p>
          <a:p>
            <a:pPr algn="l" rtl="0"/>
            <a:endParaRPr lang="ar-SA" dirty="0"/>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0000" lnSpcReduction="20000"/>
          </a:bodyPr>
          <a:lstStyle/>
          <a:p>
            <a:pPr algn="l" rtl="0"/>
            <a:r>
              <a:rPr lang="en-US" b="1" dirty="0"/>
              <a:t>Line 4</a:t>
            </a:r>
          </a:p>
          <a:p>
            <a:pPr algn="l" rtl="0"/>
            <a:r>
              <a:rPr lang="en-US" i="1" dirty="0"/>
              <a:t>But only so an hour. </a:t>
            </a:r>
            <a:endParaRPr lang="en-US" dirty="0"/>
          </a:p>
          <a:p>
            <a:pPr lvl="0" algn="l" rtl="0"/>
            <a:r>
              <a:rPr lang="en-US" dirty="0"/>
              <a:t>This line completes the alternating structure of the first four lines. If nature's first green, gold, doesn't stick around long, then it only makes sense that </a:t>
            </a:r>
            <a:r>
              <a:rPr lang="en-US" u="sng" dirty="0"/>
              <a:t>the first version of the leaf, which is the flower, doesn't stick around long either.</a:t>
            </a:r>
            <a:r>
              <a:rPr lang="en-US" dirty="0"/>
              <a:t> </a:t>
            </a:r>
          </a:p>
          <a:p>
            <a:pPr lvl="0" algn="l" rtl="0"/>
            <a:r>
              <a:rPr lang="en-US" dirty="0"/>
              <a:t>As the speaker says in this handy rhyme, the first leaf is a flower for only an hour. This doesn't literally mean that the trees or plants the speaker is referring to bloom for exactly an hour. But blooms, as you'll know if you've ever gardened, only last a few days, or weeks, depending on the plant. </a:t>
            </a:r>
          </a:p>
          <a:p>
            <a:pPr lvl="0" algn="l" rtl="0"/>
            <a:r>
              <a:rPr lang="en-US" dirty="0"/>
              <a:t>Or, Frost could be talking about how, when the sun comes up, everything is golden and flower-like. But then, when the sun gets high in the sky and everything becomes its normal color, what once looked like golden flowers now look like what they truly are—green leaves.</a:t>
            </a:r>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7500" lnSpcReduction="20000"/>
          </a:bodyPr>
          <a:lstStyle/>
          <a:p>
            <a:pPr algn="l" rtl="0"/>
            <a:r>
              <a:rPr lang="en-US" b="1" dirty="0"/>
              <a:t>Line 5</a:t>
            </a:r>
          </a:p>
          <a:p>
            <a:pPr algn="l" rtl="0"/>
            <a:r>
              <a:rPr lang="en-US" i="1" dirty="0"/>
              <a:t>Then leaf subsides to leaf. </a:t>
            </a:r>
            <a:endParaRPr lang="en-US" dirty="0"/>
          </a:p>
          <a:p>
            <a:pPr lvl="0" algn="l" rtl="0"/>
            <a:r>
              <a:rPr lang="en-US" u="sng" dirty="0"/>
              <a:t>This line shows us what happens after the early leaf is no longer </a:t>
            </a:r>
            <a:r>
              <a:rPr lang="en-US" u="sng" dirty="0">
                <a:hlinkClick r:id="rId2"/>
              </a:rPr>
              <a:t>figuratively</a:t>
            </a:r>
            <a:r>
              <a:rPr lang="en-US" u="sng" dirty="0"/>
              <a:t> a flower—it becomes a true leaf. But the speaker doesn't say "becomes," he says "subsides." This means that the first leaf sank down, or settled, to become another leaf. </a:t>
            </a:r>
          </a:p>
          <a:p>
            <a:pPr lvl="0" algn="l" rtl="0"/>
            <a:r>
              <a:rPr lang="en-US" dirty="0"/>
              <a:t>The use of the word "subsides" implies that the speaker thinks that the first leaf—the flower of sorts—was better than the actual leaf. The first leaf had to stoop down, or lower itself, to become the second one. </a:t>
            </a:r>
          </a:p>
          <a:p>
            <a:pPr lvl="0" algn="l" rtl="0"/>
            <a:r>
              <a:rPr lang="en-US" dirty="0"/>
              <a:t>Going with our two interpretations, this means that either spring blooms and flowers are more beautiful than the full leaves of summer, </a:t>
            </a:r>
            <a:r>
              <a:rPr lang="en-US" i="1" dirty="0"/>
              <a:t>or </a:t>
            </a:r>
            <a:r>
              <a:rPr lang="en-US" dirty="0"/>
              <a:t>that leaves in the early morning are much prettier than leaves at, say, midday.</a:t>
            </a:r>
          </a:p>
          <a:p>
            <a:pPr algn="l" rtl="0"/>
            <a:endParaRPr lang="ar-SA" dirty="0"/>
          </a:p>
          <a:p>
            <a:pPr algn="l" rtl="0"/>
            <a:endParaRPr lang="ar-SA" dirty="0"/>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55000" lnSpcReduction="20000"/>
          </a:bodyPr>
          <a:lstStyle/>
          <a:p>
            <a:pPr algn="l" rtl="0"/>
            <a:r>
              <a:rPr lang="en-US" b="1" dirty="0"/>
              <a:t>Line 6</a:t>
            </a:r>
          </a:p>
          <a:p>
            <a:pPr algn="l" rtl="0"/>
            <a:r>
              <a:rPr lang="en-US" i="1" dirty="0"/>
              <a:t>So Eden sank to grief, </a:t>
            </a:r>
            <a:endParaRPr lang="en-US" dirty="0"/>
          </a:p>
          <a:p>
            <a:pPr lvl="0" algn="l" rtl="0"/>
            <a:r>
              <a:rPr lang="en-US" u="sng" dirty="0"/>
              <a:t>The "so" at the beginning of the line means "just as," which means that in line, the speaker is comparing mankind's fall from the Garden of Eden to the change from gold to green he described in the first half of the poem.</a:t>
            </a:r>
          </a:p>
          <a:p>
            <a:pPr lvl="0" algn="l" rtl="0"/>
            <a:r>
              <a:rPr lang="en-US" dirty="0"/>
              <a:t>Just like the flowers subsided, or were downgraded to become leaves, Eden also sinks. This refers to the biblical fall of Adam and Eve from the </a:t>
            </a:r>
            <a:r>
              <a:rPr lang="en-US" dirty="0">
                <a:hlinkClick r:id="rId2"/>
              </a:rPr>
              <a:t>Garden of Eden</a:t>
            </a:r>
            <a:r>
              <a:rPr lang="en-US" dirty="0"/>
              <a:t>. When Eve ate forbidden fruit, she and Adam, and all their descendents, were forever punished by being banished from Eden and subject to all of the grief that we humans know today. </a:t>
            </a:r>
          </a:p>
          <a:p>
            <a:pPr lvl="0" algn="l" rtl="0"/>
            <a:r>
              <a:rPr lang="en-US" dirty="0"/>
              <a:t>Both these events may seem like a big bummer, but keep in mind that the fall of Adam and Eve is often viewed as a fortunate fall, because even though it was tragic that humans sinned, their sin set the stage for all of history to be set in motion. In other words, if Adam and Eve hadn't gotten the munchies,. And that would be a travesty. </a:t>
            </a:r>
          </a:p>
          <a:p>
            <a:pPr lvl="0" algn="l" rtl="0"/>
            <a:r>
              <a:rPr lang="en-US" dirty="0"/>
              <a:t>So, the poem suggests, just as it was tragic that the first biblical humans were expelled from the Garden of Eden, it's tragic that the early golden flowers of spring and dawn grow into mere leaves. But it's possible that there's an upside to all this sorrow, too. Or at the very least, it's the way it goes, and we can't change it. </a:t>
            </a:r>
          </a:p>
          <a:p>
            <a:pPr algn="l" rtl="0"/>
            <a:endParaRPr lang="ar-SA" dirty="0"/>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0000" lnSpcReduction="20000"/>
          </a:bodyPr>
          <a:lstStyle/>
          <a:p>
            <a:pPr algn="l" rtl="0"/>
            <a:r>
              <a:rPr lang="en-US" b="1" dirty="0"/>
              <a:t>Line 7</a:t>
            </a:r>
          </a:p>
          <a:p>
            <a:pPr algn="l" rtl="0"/>
            <a:r>
              <a:rPr lang="en-US" i="1" dirty="0"/>
              <a:t>So dawn goes down today. </a:t>
            </a:r>
            <a:endParaRPr lang="en-US" dirty="0"/>
          </a:p>
          <a:p>
            <a:pPr lvl="0" algn="l" rtl="0"/>
            <a:r>
              <a:rPr lang="en-US" u="sng" dirty="0"/>
              <a:t>This line is yet another comparison to the colors of spring turning from gold to green, and the fall of Adam and Eve, but this time, dawn is going down today.</a:t>
            </a:r>
          </a:p>
          <a:p>
            <a:pPr lvl="0" algn="l" rtl="0"/>
            <a:r>
              <a:rPr lang="en-US" u="sng" dirty="0"/>
              <a:t>Think of refreshing, golden hues of sunrise turning into the scathing heat of a summer day. </a:t>
            </a:r>
          </a:p>
          <a:p>
            <a:pPr lvl="0" algn="l" rtl="0"/>
            <a:r>
              <a:rPr lang="en-US" dirty="0"/>
              <a:t>The use of the word "down" in this line makes us think… isn't the sun supposed to rise in the morning? Wouldn't dawn </a:t>
            </a:r>
            <a:r>
              <a:rPr lang="en-US" i="1" dirty="0"/>
              <a:t>rise up</a:t>
            </a:r>
            <a:r>
              <a:rPr lang="en-US" dirty="0"/>
              <a:t> to day? Well, yes, literally, the sun does come up. But the speaker prefers dawn. Day is at a lower level because, possibly, it's lost the freshness and color of the dawn. </a:t>
            </a:r>
          </a:p>
          <a:p>
            <a:pPr lvl="0" algn="l" rtl="0"/>
            <a:r>
              <a:rPr lang="en-US" dirty="0"/>
              <a:t>We think again, though, of the </a:t>
            </a:r>
            <a:r>
              <a:rPr lang="en-US" i="1" dirty="0"/>
              <a:t>fortunate</a:t>
            </a:r>
            <a:r>
              <a:rPr lang="en-US" dirty="0"/>
              <a:t> fall. It's a good thing, that dawn turns into day, even if the daytime horizon is significantly less spectacular than a sunrise. Sunshine is wonderful—it helps the plants grow and feels nice and warm after a chilly morning. </a:t>
            </a:r>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0000" lnSpcReduction="20000"/>
          </a:bodyPr>
          <a:lstStyle/>
          <a:p>
            <a:pPr algn="l" rtl="0"/>
            <a:r>
              <a:rPr lang="en-US" b="1" dirty="0"/>
              <a:t>Line 8</a:t>
            </a:r>
          </a:p>
          <a:p>
            <a:pPr algn="l" rtl="0"/>
            <a:r>
              <a:rPr lang="en-US" i="1" dirty="0"/>
              <a:t>Nothing gold can stay.</a:t>
            </a:r>
            <a:endParaRPr lang="en-US" dirty="0"/>
          </a:p>
          <a:p>
            <a:pPr lvl="0" algn="l" rtl="0"/>
            <a:r>
              <a:rPr lang="en-US" u="sng" dirty="0"/>
              <a:t>This last line connects us back to the title and reminds us of the only other mention of gold in this poem, which is in the first line. The line neatly wraps up all the </a:t>
            </a:r>
            <a:r>
              <a:rPr lang="en-US" u="sng" dirty="0">
                <a:hlinkClick r:id="rId2"/>
              </a:rPr>
              <a:t>metaphors</a:t>
            </a:r>
            <a:r>
              <a:rPr lang="en-US" u="sng" dirty="0"/>
              <a:t>: early spring leaves and flowers, the Garden of Eden, and dawn are all gold, and none of them can stay for very long in this world. </a:t>
            </a:r>
          </a:p>
          <a:p>
            <a:pPr lvl="0" algn="l" rtl="0"/>
            <a:r>
              <a:rPr lang="en-US" dirty="0"/>
              <a:t>Gold—after its brief appearance as a beautiful color, or a feeling of contentedness, or whatever is fresh and new and wonderful—</a:t>
            </a:r>
            <a:r>
              <a:rPr lang="en-US" i="1" dirty="0"/>
              <a:t>has </a:t>
            </a:r>
            <a:r>
              <a:rPr lang="en-US" dirty="0"/>
              <a:t>to hit the road, leaving us with green leaves, people who know sin and guilt, and the bright, boring light of day. </a:t>
            </a:r>
          </a:p>
          <a:p>
            <a:pPr lvl="0" algn="l" rtl="0"/>
            <a:r>
              <a:rPr lang="en-US" dirty="0"/>
              <a:t>But take comfort. Even though we'll eventually lose the glaze of gold, now that we know it's not sticking around, we can appreciate it more. Also, we can go on with our daily lives. Leaves can soak up sun and rain to feed trees, we can enjoy all the wonderful complexities of knowledge, and the full light of sun can blaze on.</a:t>
            </a:r>
          </a:p>
          <a:p>
            <a:pPr algn="l" rtl="0"/>
            <a:endParaRPr lang="ar-SA" dirty="0"/>
          </a:p>
          <a:p>
            <a:pPr algn="l" rtl="0"/>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85000" lnSpcReduction="20000"/>
          </a:bodyPr>
          <a:lstStyle/>
          <a:p>
            <a:pPr algn="l" rtl="0"/>
            <a:r>
              <a:rPr lang="en-US" b="1" dirty="0"/>
              <a:t>"</a:t>
            </a:r>
            <a:r>
              <a:rPr lang="en-US" b="1" dirty="0" err="1"/>
              <a:t>Tu</a:t>
            </a:r>
            <a:r>
              <a:rPr lang="en-US" b="1" dirty="0"/>
              <a:t>-</a:t>
            </a:r>
            <a:r>
              <a:rPr lang="en-US" b="1" dirty="0" err="1"/>
              <a:t>with.tu</a:t>
            </a:r>
            <a:r>
              <a:rPr lang="en-US" b="1" dirty="0"/>
              <a:t>-who"</a:t>
            </a:r>
            <a:br>
              <a:rPr lang="en-US" b="1" dirty="0"/>
            </a:br>
            <a:r>
              <a:rPr lang="en-US" dirty="0"/>
              <a:t>This is the song that the owl is singing every night. It is a scary sound and not nice. Here we have hearing image. </a:t>
            </a:r>
            <a:br>
              <a:rPr lang="en-US" dirty="0"/>
            </a:br>
            <a:r>
              <a:rPr lang="en-US" b="1" dirty="0"/>
              <a:t>A merry note </a:t>
            </a:r>
            <a:br>
              <a:rPr lang="en-US" b="1" dirty="0"/>
            </a:br>
            <a:r>
              <a:rPr lang="en-US" dirty="0"/>
              <a:t>He found the song is very happy. There is an irony (figure of speech) in this line because the sound of the owl is very ugly and scary but he found it happy because it is the only sound he could hear at night in the winter. The image is hearing. </a:t>
            </a:r>
            <a:br>
              <a:rPr lang="en-US" dirty="0"/>
            </a:br>
            <a:r>
              <a:rPr lang="en-US" b="1" dirty="0"/>
              <a:t>While greasy Joan doth keel the pot </a:t>
            </a:r>
            <a:br>
              <a:rPr lang="en-US" dirty="0"/>
            </a:br>
            <a:r>
              <a:rPr lang="en-US" dirty="0"/>
              <a:t>In the time that dirty Joan is keeling the pot, this is a pleasant image for Joan who is preparing the warm food in a cold winter. In other hand, Joan looks dirty because cleaning clothes is a very hard work in winter. We have here visual image. </a:t>
            </a:r>
          </a:p>
          <a:p>
            <a:pPr algn="l" rtl="0"/>
            <a:endParaRPr lang="ar-SA" dirty="0"/>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page 69</a:t>
            </a:r>
            <a:endParaRPr lang="ar-SA" dirty="0"/>
          </a:p>
        </p:txBody>
      </p:sp>
      <p:sp>
        <p:nvSpPr>
          <p:cNvPr id="3" name="عنصر نائب للمحتوى 2"/>
          <p:cNvSpPr>
            <a:spLocks noGrp="1"/>
          </p:cNvSpPr>
          <p:nvPr>
            <p:ph sz="quarter" idx="1"/>
          </p:nvPr>
        </p:nvSpPr>
        <p:spPr/>
        <p:txBody>
          <a:bodyPr>
            <a:normAutofit fontScale="92500" lnSpcReduction="10000"/>
          </a:bodyPr>
          <a:lstStyle/>
          <a:p>
            <a:pPr algn="l" rtl="0"/>
            <a:r>
              <a:rPr lang="en-US" b="1" u="sng" dirty="0"/>
              <a:t>poem 13. Eight </a:t>
            </a:r>
            <a:r>
              <a:rPr lang="en-US" b="1" u="sng" dirty="0" err="1"/>
              <a:t>O’Clock</a:t>
            </a:r>
            <a:r>
              <a:rPr lang="en-US" b="1" u="sng" dirty="0"/>
              <a:t> by Alfred Edward Housman: Summary and Critical Analysis</a:t>
            </a:r>
            <a:endParaRPr lang="en-US" b="1" dirty="0"/>
          </a:p>
          <a:p>
            <a:pPr algn="l" rtl="0"/>
            <a:r>
              <a:rPr lang="en-US" dirty="0"/>
              <a:t>He stood, and heard the steeple </a:t>
            </a:r>
            <a:br>
              <a:rPr lang="en-US" dirty="0"/>
            </a:br>
            <a:r>
              <a:rPr lang="en-US" dirty="0"/>
              <a:t>Sprinkle the quarters on the morning town. </a:t>
            </a:r>
            <a:br>
              <a:rPr lang="en-US" dirty="0"/>
            </a:br>
            <a:r>
              <a:rPr lang="en-US" dirty="0"/>
              <a:t>One, two, three, four, to market-place and people </a:t>
            </a:r>
            <a:br>
              <a:rPr lang="en-US" dirty="0"/>
            </a:br>
            <a:r>
              <a:rPr lang="en-US" dirty="0"/>
              <a:t>It tossed them down. </a:t>
            </a:r>
            <a:br>
              <a:rPr lang="en-US" dirty="0"/>
            </a:br>
            <a:br>
              <a:rPr lang="en-US" dirty="0"/>
            </a:br>
            <a:r>
              <a:rPr lang="en-US" dirty="0"/>
              <a:t>Strapped, noosed, </a:t>
            </a:r>
            <a:r>
              <a:rPr lang="en-US" dirty="0" err="1"/>
              <a:t>nighing</a:t>
            </a:r>
            <a:r>
              <a:rPr lang="en-US" dirty="0"/>
              <a:t> his hour, </a:t>
            </a:r>
            <a:br>
              <a:rPr lang="en-US" dirty="0"/>
            </a:br>
            <a:r>
              <a:rPr lang="en-US" dirty="0"/>
              <a:t>He stood and counted them and cursed his luck; </a:t>
            </a:r>
            <a:br>
              <a:rPr lang="en-US" dirty="0"/>
            </a:br>
            <a:r>
              <a:rPr lang="en-US" dirty="0"/>
              <a:t>And then the clock collected in the tower </a:t>
            </a:r>
            <a:br>
              <a:rPr lang="en-US" dirty="0"/>
            </a:br>
            <a:r>
              <a:rPr lang="en-US" dirty="0"/>
              <a:t>Its strength, and struck. </a:t>
            </a:r>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algn="l" rtl="0"/>
            <a:r>
              <a:rPr lang="en-US" dirty="0"/>
              <a:t>The protagonist (main character) in this poem stood and heard the bell of the church tower. In the morning the bell was heard all over the town and it reminded the people of their task and pushed them out. After every fifteen minutes the clock hit bell- one, two, three, and four. </a:t>
            </a:r>
            <a:br>
              <a:rPr lang="en-US" dirty="0"/>
            </a:br>
            <a:endParaRPr lang="en-US" dirty="0"/>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85000" lnSpcReduction="20000"/>
          </a:bodyPr>
          <a:lstStyle/>
          <a:p>
            <a:pPr algn="l" rtl="0"/>
            <a:r>
              <a:rPr lang="en-US" dirty="0"/>
              <a:t>An unpleasant event was about to happen. The hour was quite near against his desire. He stood and counted the quarter strike. It was four. He therefore cursed his luck because he could do nothing to protect himself from the unhappy thing. Then the clock gathered all its strength and struck eight.</a:t>
            </a:r>
          </a:p>
          <a:p>
            <a:pPr algn="l" rtl="0"/>
            <a:r>
              <a:rPr lang="en-US" dirty="0"/>
              <a:t>Housman always looks at the dark side of life with muffled sadness and melancholy. In this poem, the protagonist is directly confronted with the consciousness of the running time when he is in the form of the tower. Time arouses the people in the morning. Every person feels he is limited in time. The protagonist here is aware, that is coming hear- his time of departure from the world. Time becomes stronger as a man becomes weaker in this world.</a:t>
            </a:r>
          </a:p>
          <a:p>
            <a:pPr algn="l" rtl="0"/>
            <a:endParaRPr lang="ar-SA" dirty="0"/>
          </a:p>
          <a:p>
            <a:pPr algn="l" rtl="0"/>
            <a:endParaRPr lang="ar-SA" dirty="0"/>
          </a:p>
          <a:p>
            <a:pPr algn="l" rtl="0"/>
            <a:endParaRPr lang="ar-SA" dirty="0"/>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7500" lnSpcReduction="20000"/>
          </a:bodyPr>
          <a:lstStyle/>
          <a:p>
            <a:pPr algn="l" rtl="0"/>
            <a:r>
              <a:rPr lang="en-US" dirty="0"/>
              <a:t>The man curses his luck of being a mortal man. Time gathers its maximum strength when it strikes human beings. Eight o’clock in the morning was his time to be struck. It is a rhymed poem with classical restraint of emotion, the word ‘struck’ signifies the striking sound of the clock and it also means the striking of the protagonist to death by the hand of time. The time is a never ending process. Nothing in this world exists forever. Everything falls into the cruel grip of time and melts forever. The protagonist also realizes this. He feels that he is limited in time. And he is aware that his deportation from this world is coming near. Every fifteen minutes the clock makes sound for men. Time becomes stronger as a man becomes weaker in this mortal world. So the protagonist curses his luck of being a mortal man.</a:t>
            </a:r>
            <a:br>
              <a:rPr lang="en-US" dirty="0"/>
            </a:br>
            <a:endParaRPr lang="en-US" dirty="0"/>
          </a:p>
          <a:p>
            <a:pPr algn="l" rtl="0"/>
            <a:endParaRPr lang="ar-SA" dirty="0"/>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algn="l" rtl="0"/>
            <a:r>
              <a:rPr lang="en-US" u="sng" dirty="0"/>
              <a:t>The poem might be trying to tell us the feeling of the person who is going to face a terrible thing. At that moment he is so much conscious of time. To him every second is important. He lives every second restlessly being conscious of every moment. He may be going to be hanged or he may be undergoing a terrible experience.</a:t>
            </a:r>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20000"/>
          </a:bodyPr>
          <a:lstStyle/>
          <a:p>
            <a:pPr algn="l" rtl="0"/>
            <a:r>
              <a:rPr lang="en-US" u="sng" dirty="0"/>
              <a:t>Housman’s ‘Eight O’clock’ is an alliterative poem. The poem moves rhythmically towards the climax. It is a rhymed poem with classical restraint of emotion with chosen symbols and phrases. The alliteration begins in the first line and ends in the last. ‘Stool’, ‘steeple’, ‘sprinkle’, ‘strapped’, ‘cursed’, ‘strength’ and ‘struck’ </a:t>
            </a:r>
            <a:r>
              <a:rPr lang="en-US" dirty="0"/>
              <a:t>make for a satisfying musical pattern. ‘Struck’ signifies the ticking sound of the clock, and it also signifies the striking of the protagonist to death by the hand of time. It is a classically finished poem, free from the usual sentimentalism of Housman’s time. In texture and austerity it is nearer to metaphysical poetry.</a:t>
            </a:r>
          </a:p>
          <a:p>
            <a:pPr algn="l" rtl="0"/>
            <a:endParaRPr lang="ar-SA" dirty="0"/>
          </a:p>
          <a:p>
            <a:pPr algn="l" rtl="0"/>
            <a:endParaRPr lang="ar-SA" dirty="0"/>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10000"/>
          </a:bodyPr>
          <a:lstStyle/>
          <a:p>
            <a:pPr algn="l" rtl="0"/>
            <a:r>
              <a:rPr lang="en-US" b="1" u="sng" dirty="0"/>
              <a:t>Poem 14. Death be not proud by John Donne</a:t>
            </a:r>
            <a:endParaRPr lang="en-US" dirty="0"/>
          </a:p>
          <a:p>
            <a:pPr algn="l" rtl="0" fontAlgn="base"/>
            <a:r>
              <a:rPr lang="en-US" dirty="0"/>
              <a:t>Death, be not proud, though some have called thee </a:t>
            </a:r>
          </a:p>
          <a:p>
            <a:pPr algn="l" rtl="0" fontAlgn="base"/>
            <a:r>
              <a:rPr lang="en-US" dirty="0"/>
              <a:t>Mighty and dreadful, for thou art not so; </a:t>
            </a:r>
          </a:p>
          <a:p>
            <a:pPr algn="l" rtl="0" fontAlgn="base"/>
            <a:r>
              <a:rPr lang="en-US" dirty="0"/>
              <a:t>For those whom thou </a:t>
            </a:r>
            <a:r>
              <a:rPr lang="en-US" dirty="0" err="1"/>
              <a:t>think'st</a:t>
            </a:r>
            <a:r>
              <a:rPr lang="en-US" dirty="0"/>
              <a:t> thou dost overthrow </a:t>
            </a:r>
          </a:p>
          <a:p>
            <a:pPr algn="l" rtl="0" fontAlgn="base"/>
            <a:r>
              <a:rPr lang="en-US" dirty="0"/>
              <a:t>Die not, poor Death, nor yet canst thou kill me. </a:t>
            </a:r>
          </a:p>
          <a:p>
            <a:pPr algn="l" rtl="0" fontAlgn="base"/>
            <a:r>
              <a:rPr lang="en-US" dirty="0"/>
              <a:t>From rest and sleep, which but thy pictures be, </a:t>
            </a:r>
          </a:p>
          <a:p>
            <a:pPr algn="l" rtl="0" fontAlgn="base"/>
            <a:r>
              <a:rPr lang="en-US" dirty="0"/>
              <a:t>Much pleasure; then from thee much more must flow, </a:t>
            </a:r>
          </a:p>
          <a:p>
            <a:pPr algn="l" rtl="0" fontAlgn="base"/>
            <a:r>
              <a:rPr lang="en-US" dirty="0"/>
              <a:t>And soonest our best men with thee do go, </a:t>
            </a:r>
          </a:p>
          <a:p>
            <a:pPr algn="l" rtl="0" fontAlgn="base"/>
            <a:r>
              <a:rPr lang="en-US" dirty="0"/>
              <a:t>Rest of their bones, and soul's delivery. </a:t>
            </a:r>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algn="l" rtl="0" fontAlgn="base"/>
            <a:r>
              <a:rPr lang="en-US" dirty="0"/>
              <a:t>Thou art slave to fate, chance, kings, and desperate men, </a:t>
            </a:r>
          </a:p>
          <a:p>
            <a:pPr algn="l" rtl="0" fontAlgn="base"/>
            <a:r>
              <a:rPr lang="en-US" dirty="0"/>
              <a:t>And dost with poison, war, and sickness dwell, </a:t>
            </a:r>
          </a:p>
          <a:p>
            <a:pPr algn="l" rtl="0" fontAlgn="base"/>
            <a:r>
              <a:rPr lang="en-US" dirty="0"/>
              <a:t>And poppy or charms can make us sleep as well </a:t>
            </a:r>
          </a:p>
          <a:p>
            <a:pPr algn="l" rtl="0" fontAlgn="base"/>
            <a:r>
              <a:rPr lang="en-US" dirty="0"/>
              <a:t>And better than thy stroke; why </a:t>
            </a:r>
            <a:r>
              <a:rPr lang="en-US" dirty="0" err="1"/>
              <a:t>swell'st</a:t>
            </a:r>
            <a:r>
              <a:rPr lang="en-US" dirty="0"/>
              <a:t> thou then? </a:t>
            </a:r>
          </a:p>
          <a:p>
            <a:pPr algn="l" rtl="0" fontAlgn="base"/>
            <a:r>
              <a:rPr lang="en-US" dirty="0"/>
              <a:t>One short sleep past, we wake eternally </a:t>
            </a:r>
          </a:p>
          <a:p>
            <a:pPr algn="l" rtl="0" fontAlgn="base"/>
            <a:r>
              <a:rPr lang="en-US" dirty="0"/>
              <a:t>And death shall be no more; Death, thou </a:t>
            </a:r>
            <a:r>
              <a:rPr lang="en-US" dirty="0" err="1"/>
              <a:t>shalt</a:t>
            </a:r>
            <a:r>
              <a:rPr lang="en-US" dirty="0"/>
              <a:t> die. </a:t>
            </a:r>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85000" lnSpcReduction="20000"/>
          </a:bodyPr>
          <a:lstStyle/>
          <a:p>
            <a:pPr algn="l" rtl="0"/>
            <a:r>
              <a:rPr lang="en-US" b="1" dirty="0"/>
              <a:t>Death, be not proud" Analysis</a:t>
            </a:r>
          </a:p>
          <a:p>
            <a:pPr lvl="0" algn="l" rtl="0"/>
            <a:r>
              <a:rPr lang="en-US" dirty="0"/>
              <a:t>"Death, be not proud" (Holy Sonnet X) is the tenth poem in a series of Holy Sonnets Donne wrote about faith and God.</a:t>
            </a:r>
          </a:p>
          <a:p>
            <a:pPr lvl="0" algn="l" rtl="0"/>
            <a:r>
              <a:rPr lang="en-US" u="sng" dirty="0"/>
              <a:t>In the poem, the speaker employs the literary device of apostrophe to directly address the personified figure of Death, which the speaker proceeds to mock, declaring that Death cannot yet kill him.</a:t>
            </a:r>
          </a:p>
          <a:p>
            <a:pPr lvl="0" algn="l" rtl="0"/>
            <a:r>
              <a:rPr lang="en-US" u="sng" dirty="0"/>
              <a:t>At its heart, "Death, be not proud" is a rumination on the nature of mortality. Of the many ways that human beings can do ("poison, war, and sickness," to name a few), none of them are under Death's control. We are the masters of death, the poem argues. We hold our death in our hands, and when we reach Heaven that death ceases to matter.</a:t>
            </a:r>
          </a:p>
          <a:p>
            <a:pPr algn="l" rtl="0"/>
            <a:endParaRPr lang="ar-SA" dirty="0"/>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algn="l" rtl="0"/>
            <a:r>
              <a:rPr lang="en-US" b="1" dirty="0"/>
              <a:t>Figures of speech </a:t>
            </a:r>
            <a:endParaRPr lang="en-US" dirty="0"/>
          </a:p>
          <a:p>
            <a:pPr algn="l" rtl="0"/>
            <a:r>
              <a:rPr lang="en-US" b="1" dirty="0"/>
              <a:t>Personification</a:t>
            </a:r>
          </a:p>
          <a:p>
            <a:pPr algn="l" rtl="0"/>
            <a:r>
              <a:rPr lang="en-US" u="sng" dirty="0"/>
              <a:t>The main figure of speech in </a:t>
            </a:r>
            <a:r>
              <a:rPr lang="en-US" i="1" u="sng" dirty="0"/>
              <a:t>Death be not Proud </a:t>
            </a:r>
            <a:r>
              <a:rPr lang="en-US" u="sng" dirty="0"/>
              <a:t>is the personification.</a:t>
            </a:r>
          </a:p>
          <a:p>
            <a:pPr lvl="0" algn="l" rtl="0"/>
            <a:r>
              <a:rPr lang="en-US" u="sng" dirty="0"/>
              <a:t>Death is given negative human traits: pride mainly, but also pretence and inferiority.</a:t>
            </a:r>
          </a:p>
          <a:p>
            <a:pPr algn="l" rtl="0"/>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85000" lnSpcReduction="20000"/>
          </a:bodyPr>
          <a:lstStyle/>
          <a:p>
            <a:pPr algn="l" rtl="0"/>
            <a:r>
              <a:rPr lang="en-US" b="1" dirty="0"/>
              <a:t>When all aloud the wind doth blow</a:t>
            </a:r>
            <a:endParaRPr lang="en-US" dirty="0"/>
          </a:p>
          <a:p>
            <a:pPr algn="l" rtl="0"/>
            <a:r>
              <a:rPr lang="en-US" dirty="0"/>
              <a:t>It is a description for the loud sound of the wind, it is a sound imagery because in this line you can imagine that you are hearing the wind blows. The image is hearing.</a:t>
            </a:r>
          </a:p>
          <a:p>
            <a:pPr algn="l" rtl="0"/>
            <a:r>
              <a:rPr lang="en-US" b="1" dirty="0"/>
              <a:t>And coughing drowns the parsons saw</a:t>
            </a:r>
            <a:endParaRPr lang="en-US" dirty="0"/>
          </a:p>
          <a:p>
            <a:pPr algn="l" rtl="0"/>
            <a:r>
              <a:rPr lang="en-US" dirty="0"/>
              <a:t>The voice of the sick people in the church while they are coughing is very loud and annoying so he describes it as the sound of the saw and no one can hear the parsons talking. Here we have hearing image and metaphor.</a:t>
            </a:r>
          </a:p>
          <a:p>
            <a:pPr algn="l" rtl="0"/>
            <a:r>
              <a:rPr lang="en-US" b="1" dirty="0"/>
              <a:t>And birds sit brooding in the snow</a:t>
            </a:r>
            <a:endParaRPr lang="en-US" dirty="0"/>
          </a:p>
          <a:p>
            <a:pPr algn="l" rtl="0"/>
            <a:r>
              <a:rPr lang="en-US" dirty="0"/>
              <a:t>The birds are sitting sadly and not singing because of the snowy weather. The image is visual.</a:t>
            </a:r>
          </a:p>
          <a:p>
            <a:pPr algn="l"/>
            <a:endParaRPr lang="ar-SA" dirty="0"/>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7500" lnSpcReduction="20000"/>
          </a:bodyPr>
          <a:lstStyle/>
          <a:p>
            <a:pPr lvl="0" algn="l" rtl="0"/>
            <a:r>
              <a:rPr lang="en-US" u="sng" dirty="0"/>
              <a:t>Death is likened to sleep, a commonplace image. Donne doesn't pursue this image very far in the second quatrain, but then picks it up in the third, suggesting that death can never be more than sleep. The final reference to sleep is in the couplet: ‘One short sleep past'. Death really is no more than a short sleep. It has been reduced step by step in this extended </a:t>
            </a:r>
            <a:r>
              <a:rPr lang="en-US" u="sng" dirty="0">
                <a:hlinkClick r:id="rId2" tooltip="metaphor"/>
              </a:rPr>
              <a:t>metaphor</a:t>
            </a:r>
            <a:r>
              <a:rPr lang="en-US" u="sng" dirty="0"/>
              <a:t>.</a:t>
            </a:r>
          </a:p>
          <a:p>
            <a:pPr algn="l" rtl="0"/>
            <a:r>
              <a:rPr lang="en-US" b="1" u="sng" dirty="0"/>
              <a:t>Metonymy</a:t>
            </a:r>
          </a:p>
          <a:p>
            <a:pPr algn="l" rtl="0"/>
            <a:r>
              <a:rPr lang="en-US" u="sng" dirty="0"/>
              <a:t> ‘Poppy and charms' refer to the use of opium and magic to produce sleep, or, ambiguously, to produce a gentle death. Technically ‘poppy' is a </a:t>
            </a:r>
            <a:r>
              <a:rPr lang="en-US" u="sng" dirty="0">
                <a:hlinkClick r:id="rId3" tooltip="metonymy"/>
              </a:rPr>
              <a:t>metonymy</a:t>
            </a:r>
            <a:r>
              <a:rPr lang="en-US" u="sng" dirty="0"/>
              <a:t> rather than a metaphor: it is what is derived from the poppy that is the opiate, not literally the flower itself.</a:t>
            </a:r>
          </a:p>
          <a:p>
            <a:pPr algn="l" rtl="0"/>
            <a:r>
              <a:rPr lang="en-US" u="sng" dirty="0"/>
              <a:t>But then death is likened to a slave as well, and this is the startling </a:t>
            </a:r>
            <a:r>
              <a:rPr lang="en-US" u="sng" dirty="0">
                <a:hlinkClick r:id="rId4" tooltip="conceit"/>
              </a:rPr>
              <a:t>conceit</a:t>
            </a:r>
            <a:r>
              <a:rPr lang="en-US" u="sng" dirty="0"/>
              <a:t>. It has no choice where it is to fall. ‘Fate, Chance, king' are all examples of metonymy, suggesting certain reasons why death occurs:</a:t>
            </a:r>
          </a:p>
          <a:p>
            <a:pPr algn="l" rtl="0"/>
            <a:endParaRPr lang="ar-SA" dirty="0"/>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74page. 19.7  </a:t>
            </a:r>
            <a:endParaRPr lang="ar-SA" dirty="0"/>
          </a:p>
        </p:txBody>
      </p:sp>
      <p:sp>
        <p:nvSpPr>
          <p:cNvPr id="3" name="عنصر نائب للمحتوى 2"/>
          <p:cNvSpPr>
            <a:spLocks noGrp="1"/>
          </p:cNvSpPr>
          <p:nvPr>
            <p:ph sz="quarter" idx="1"/>
          </p:nvPr>
        </p:nvSpPr>
        <p:spPr/>
        <p:txBody>
          <a:bodyPr>
            <a:normAutofit fontScale="40000" lnSpcReduction="20000"/>
          </a:bodyPr>
          <a:lstStyle/>
          <a:p>
            <a:pPr algn="l" rtl="0" fontAlgn="base"/>
            <a:r>
              <a:rPr lang="en-US" b="1" dirty="0"/>
              <a:t>Poem 15.Chimney sweeper by William black </a:t>
            </a:r>
            <a:endParaRPr lang="en-US" dirty="0"/>
          </a:p>
          <a:p>
            <a:pPr algn="l" rtl="0" fontAlgn="base"/>
            <a:r>
              <a:rPr lang="en-US" dirty="0"/>
              <a:t> </a:t>
            </a:r>
          </a:p>
          <a:p>
            <a:pPr lvl="0" algn="l" rtl="0" fontAlgn="base"/>
            <a:r>
              <a:rPr lang="en-US" dirty="0"/>
              <a:t>When my mother died I was very young, </a:t>
            </a:r>
          </a:p>
          <a:p>
            <a:pPr lvl="0" algn="l" rtl="0" fontAlgn="base"/>
            <a:r>
              <a:rPr lang="en-US" dirty="0"/>
              <a:t>And my father sold me while yet my tongue </a:t>
            </a:r>
          </a:p>
          <a:p>
            <a:pPr lvl="0" algn="l" rtl="0" fontAlgn="base"/>
            <a:r>
              <a:rPr lang="en-US" dirty="0"/>
              <a:t>Could scarcely cry " 'weep! 'weep! 'weep! 'weep!" </a:t>
            </a:r>
          </a:p>
          <a:p>
            <a:pPr lvl="0" algn="l" rtl="0" fontAlgn="base"/>
            <a:r>
              <a:rPr lang="en-US" dirty="0"/>
              <a:t>So your chimneys I sweep &amp; in soot I sleep. </a:t>
            </a:r>
          </a:p>
          <a:p>
            <a:pPr algn="l" rtl="0" fontAlgn="base"/>
            <a:r>
              <a:rPr lang="en-US" dirty="0"/>
              <a:t> </a:t>
            </a:r>
          </a:p>
          <a:p>
            <a:pPr lvl="0" algn="l" rtl="0" fontAlgn="base"/>
            <a:r>
              <a:rPr lang="en-US" dirty="0"/>
              <a:t>There's little Tom </a:t>
            </a:r>
            <a:r>
              <a:rPr lang="en-US" dirty="0" err="1"/>
              <a:t>Dacre</a:t>
            </a:r>
            <a:r>
              <a:rPr lang="en-US" dirty="0"/>
              <a:t>, who cried when his head </a:t>
            </a:r>
          </a:p>
          <a:p>
            <a:pPr lvl="0" algn="l" rtl="0" fontAlgn="base"/>
            <a:r>
              <a:rPr lang="en-US" dirty="0"/>
              <a:t>That curled like a lamb's back, was shaved, so I said, </a:t>
            </a:r>
          </a:p>
          <a:p>
            <a:pPr lvl="0" algn="l" rtl="0" fontAlgn="base"/>
            <a:r>
              <a:rPr lang="en-US" dirty="0"/>
              <a:t>"Hush, Tom! never mind it, for when your head's bare, </a:t>
            </a:r>
          </a:p>
          <a:p>
            <a:pPr lvl="0" algn="l" rtl="0" fontAlgn="base"/>
            <a:r>
              <a:rPr lang="en-US" dirty="0"/>
              <a:t>You know that the soot cannot spoil your white hair." </a:t>
            </a:r>
          </a:p>
          <a:p>
            <a:pPr algn="l" rtl="0" fontAlgn="base"/>
            <a:r>
              <a:rPr lang="en-US" dirty="0"/>
              <a:t> </a:t>
            </a:r>
          </a:p>
          <a:p>
            <a:pPr lvl="0" algn="l" rtl="0" fontAlgn="base"/>
            <a:r>
              <a:rPr lang="en-US" dirty="0"/>
              <a:t>And so he was quiet, &amp; that very night, </a:t>
            </a:r>
          </a:p>
          <a:p>
            <a:pPr lvl="0" algn="l" rtl="0" fontAlgn="base"/>
            <a:r>
              <a:rPr lang="en-US" dirty="0"/>
              <a:t>As Tom was a-sleeping he had such a sight! </a:t>
            </a:r>
          </a:p>
          <a:p>
            <a:pPr lvl="0" algn="l" rtl="0" fontAlgn="base"/>
            <a:r>
              <a:rPr lang="en-US" dirty="0"/>
              <a:t>That thousands of sweepers, Dick, Joe, Ned, &amp; Jack, </a:t>
            </a:r>
          </a:p>
          <a:p>
            <a:pPr lvl="0" algn="l" rtl="0" fontAlgn="base"/>
            <a:r>
              <a:rPr lang="en-US" dirty="0"/>
              <a:t>Were all of them locked up in coffins of black; </a:t>
            </a:r>
          </a:p>
          <a:p>
            <a:pPr algn="l" rtl="0" fontAlgn="base"/>
            <a:r>
              <a:rPr lang="en-US" dirty="0"/>
              <a:t> </a:t>
            </a:r>
          </a:p>
          <a:p>
            <a:pPr lvl="0" algn="l" rtl="0" fontAlgn="base"/>
            <a:r>
              <a:rPr lang="en-US" dirty="0"/>
              <a:t>.</a:t>
            </a:r>
          </a:p>
          <a:p>
            <a:pPr algn="l"/>
            <a:endParaRPr lang="ar-SA" dirty="0"/>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62500" lnSpcReduction="20000"/>
          </a:bodyPr>
          <a:lstStyle/>
          <a:p>
            <a:pPr lvl="0" algn="l" rtl="0" fontAlgn="base"/>
            <a:r>
              <a:rPr lang="en-US" dirty="0"/>
              <a:t>And by came an Angel who had a bright key, </a:t>
            </a:r>
          </a:p>
          <a:p>
            <a:pPr lvl="0" algn="l" rtl="0" fontAlgn="base"/>
            <a:r>
              <a:rPr lang="en-US" dirty="0"/>
              <a:t>And he opened the coffins &amp; set them all free; </a:t>
            </a:r>
          </a:p>
          <a:p>
            <a:pPr lvl="0" algn="l" rtl="0" fontAlgn="base"/>
            <a:r>
              <a:rPr lang="en-US" dirty="0"/>
              <a:t>Then down a green plain, leaping, laughing they run, </a:t>
            </a:r>
          </a:p>
          <a:p>
            <a:pPr lvl="0" algn="l" rtl="0" fontAlgn="base"/>
            <a:r>
              <a:rPr lang="en-US" dirty="0"/>
              <a:t>And wash in a river and shine in the Sun. </a:t>
            </a:r>
          </a:p>
          <a:p>
            <a:pPr algn="l" rtl="0" fontAlgn="base"/>
            <a:r>
              <a:rPr lang="en-US" dirty="0"/>
              <a:t> </a:t>
            </a:r>
          </a:p>
          <a:p>
            <a:pPr lvl="0" algn="l" rtl="0" fontAlgn="base"/>
            <a:r>
              <a:rPr lang="en-US" dirty="0"/>
              <a:t>Then naked &amp; white, all their bags left behind, </a:t>
            </a:r>
          </a:p>
          <a:p>
            <a:pPr lvl="0" algn="l" rtl="0" fontAlgn="base"/>
            <a:r>
              <a:rPr lang="en-US" dirty="0"/>
              <a:t>They rise upon clouds, and sport in the wind. </a:t>
            </a:r>
          </a:p>
          <a:p>
            <a:pPr lvl="0" algn="l" rtl="0" fontAlgn="base"/>
            <a:r>
              <a:rPr lang="en-US" dirty="0"/>
              <a:t>And the Angel told Tom, if he'd be a good boy, </a:t>
            </a:r>
          </a:p>
          <a:p>
            <a:pPr lvl="0" algn="l" rtl="0" fontAlgn="base"/>
            <a:r>
              <a:rPr lang="en-US" dirty="0"/>
              <a:t>He'd have God for his father &amp; never want joy. </a:t>
            </a:r>
          </a:p>
          <a:p>
            <a:pPr algn="l" rtl="0" fontAlgn="base"/>
            <a:r>
              <a:rPr lang="en-US" dirty="0"/>
              <a:t> </a:t>
            </a:r>
          </a:p>
          <a:p>
            <a:pPr lvl="0" algn="l" rtl="0" fontAlgn="base"/>
            <a:r>
              <a:rPr lang="en-US" dirty="0"/>
              <a:t>And so Tom awoke; and we rose in the dark </a:t>
            </a:r>
          </a:p>
          <a:p>
            <a:pPr lvl="0" algn="l" rtl="0" fontAlgn="base"/>
            <a:r>
              <a:rPr lang="en-US" dirty="0"/>
              <a:t>And got with our bags &amp; our brushes to work. </a:t>
            </a:r>
          </a:p>
          <a:p>
            <a:pPr lvl="0" algn="l" rtl="0" fontAlgn="base"/>
            <a:r>
              <a:rPr lang="en-US" dirty="0"/>
              <a:t>Though the morning was cold, Tom was happy &amp; warm; </a:t>
            </a:r>
          </a:p>
          <a:p>
            <a:pPr lvl="0" algn="l" rtl="0" fontAlgn="base"/>
            <a:r>
              <a:rPr lang="en-US" dirty="0"/>
              <a:t>So if all do their duty, they need not fear harm. </a:t>
            </a:r>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85000" lnSpcReduction="20000"/>
          </a:bodyPr>
          <a:lstStyle/>
          <a:p>
            <a:pPr algn="l" rtl="0" fontAlgn="base"/>
            <a:r>
              <a:rPr lang="en-US" b="1" dirty="0"/>
              <a:t>Analysis</a:t>
            </a:r>
            <a:endParaRPr lang="en-US" dirty="0"/>
          </a:p>
          <a:p>
            <a:pPr lvl="0" algn="l" rtl="0" fontAlgn="base"/>
            <a:r>
              <a:rPr lang="en-US" u="sng" dirty="0"/>
              <a:t>“The Chimney Sweeper” comprises six quatrains, each following the AABB rhyme scheme, with two rhyming couplets per quatrain. The first stanza introduces the speaker, a young boy who has been forced by circumstances into the hazardous occupation of chimney sweeper. The second stanza introduces Tom </a:t>
            </a:r>
            <a:r>
              <a:rPr lang="en-US" u="sng" dirty="0" err="1"/>
              <a:t>Dacre</a:t>
            </a:r>
            <a:r>
              <a:rPr lang="en-US" u="sng" dirty="0"/>
              <a:t>, a fellow chimney sweep who acts as a foil to the speaker. Tom is upset about his lot in life, so the speaker comforts him until he falls asleep. The next three stanzas recount Tom </a:t>
            </a:r>
            <a:r>
              <a:rPr lang="en-US" u="sng" dirty="0" err="1"/>
              <a:t>Dacre's</a:t>
            </a:r>
            <a:r>
              <a:rPr lang="en-US" u="sng" dirty="0"/>
              <a:t> somewhat apocalyptic dream of the chimney sweepers’ “heaven.” However, the final stanza finds Tom waking up the following morning, with him and the speaker still trapped in their dangerous line of work.</a:t>
            </a:r>
          </a:p>
        </p:txBody>
      </p:sp>
    </p:spTree>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20000"/>
          </a:bodyPr>
          <a:lstStyle/>
          <a:p>
            <a:pPr lvl="0" algn="l" rtl="0" fontAlgn="base"/>
            <a:r>
              <a:rPr lang="en-US" u="sng" dirty="0"/>
              <a:t>There is a hint of criticism here in Tom </a:t>
            </a:r>
            <a:r>
              <a:rPr lang="en-US" u="sng" dirty="0" err="1"/>
              <a:t>Dacre's</a:t>
            </a:r>
            <a:r>
              <a:rPr lang="en-US" u="sng" dirty="0"/>
              <a:t> dream and in the boys' subsequent actions, however. Blake decries the use of promised future happiness as a way of subduing the oppressed. The boys carry on with their terrible, probably fatal work because of their hope in a future where their circumstances will be set right. This same promise was often used by those in power to maintain the status quo so that workers and the weak would not unite to stand against the inhuman conditions forced upon them. As becomes more clear in Blake's </a:t>
            </a:r>
            <a:r>
              <a:rPr lang="en-US" i="1" u="sng" dirty="0"/>
              <a:t>Songs of Experience,</a:t>
            </a:r>
            <a:r>
              <a:rPr lang="en-US" u="sng" dirty="0"/>
              <a:t> the poet had little patience with palliative measures that did nothing to alter the present suffering of impoverished families</a:t>
            </a:r>
            <a:endParaRPr lang="ar-SA" u="sng" dirty="0"/>
          </a:p>
          <a:p>
            <a:pPr algn="l"/>
            <a:endParaRPr lang="ar-SA" dirty="0"/>
          </a:p>
          <a:p>
            <a:pPr algn="l"/>
            <a:endParaRPr lang="ar-SA" dirty="0"/>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77500" lnSpcReduction="20000"/>
          </a:bodyPr>
          <a:lstStyle/>
          <a:p>
            <a:pPr algn="l" rtl="0" fontAlgn="base"/>
            <a:r>
              <a:rPr lang="en-US" b="1" dirty="0"/>
              <a:t>Summary</a:t>
            </a:r>
            <a:endParaRPr lang="en-US" dirty="0"/>
          </a:p>
          <a:p>
            <a:pPr algn="l" rtl="0" fontAlgn="base"/>
            <a:r>
              <a:rPr lang="en-US" u="sng" dirty="0"/>
              <a:t>The speaker of this poem is a small boy who was sold into the chimney-sweeping business when his mother died. He recounts the story of a fellow chimney sweeper, </a:t>
            </a:r>
            <a:r>
              <a:rPr lang="en-US" u="sng" dirty="0">
                <a:hlinkClick r:id="rId2"/>
              </a:rPr>
              <a:t>Tom </a:t>
            </a:r>
            <a:r>
              <a:rPr lang="en-US" u="sng" dirty="0" err="1">
                <a:hlinkClick r:id="rId2"/>
              </a:rPr>
              <a:t>Dacre</a:t>
            </a:r>
            <a:r>
              <a:rPr lang="en-US" u="sng" dirty="0"/>
              <a:t>, who cried when his hair was shaved to prevent vermin and soot from infesting it. The speaker comforts Tom, who falls asleep and has a dream or vision of several chimney sweepers all locked in black coffins. An angel arrives with a special key that opens the locks on the coffins and sets the children free. The newly freed children run through a green field and wash themselves in a river, coming out clean and white in the bright sun. The angel tells Tom that if he is a good boy, he will have this paradise for his own. When Tom awakens, he and the speaker gather their tools and head out to work, somewhat comforted that their lives will one day improve.</a:t>
            </a:r>
          </a:p>
          <a:p>
            <a:pPr algn="l" rtl="0"/>
            <a:endParaRPr lang="ar-SA" dirty="0"/>
          </a:p>
        </p:txBody>
      </p:sp>
    </p:spTree>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85000" lnSpcReduction="10000"/>
          </a:bodyPr>
          <a:lstStyle/>
          <a:p>
            <a:pPr algn="l" rtl="0"/>
            <a:r>
              <a:rPr lang="en-US" b="1" u="sng" dirty="0"/>
              <a:t>Figures of speech</a:t>
            </a:r>
            <a:endParaRPr lang="en-US" dirty="0"/>
          </a:p>
          <a:p>
            <a:pPr algn="l" rtl="0"/>
            <a:r>
              <a:rPr lang="en-US" dirty="0"/>
              <a:t>In a poem called "The Chimney Sweeper" we expect to meet a sweeper. In fact, we meet several (at least five) specific ones, thousands of other nameless ones, and we also get a pretty close look at their lives and the stuff of their work—brushes, bags, soot. All of these things represent burdens that children should not have to bear, and the poem makes no secret of this opinion.</a:t>
            </a:r>
          </a:p>
          <a:p>
            <a:pPr lvl="0" algn="l" rtl="0"/>
            <a:r>
              <a:rPr lang="en-US" u="sng" dirty="0"/>
              <a:t>Line 4: The speaker says he sweeps chimneys and sleeps in soot. To sleep in soot is both literal (the speaker is dirty at the end of the day) and </a:t>
            </a:r>
            <a:r>
              <a:rPr lang="en-US" b="1" u="sng" dirty="0"/>
              <a:t>metaphorical</a:t>
            </a:r>
            <a:r>
              <a:rPr lang="en-US" u="sng" dirty="0"/>
              <a:t>. His life revolves around chimneys, to the point that he "sleeps" in soot. </a:t>
            </a:r>
          </a:p>
        </p:txBody>
      </p:sp>
    </p:spTree>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0000" lnSpcReduction="20000"/>
          </a:bodyPr>
          <a:lstStyle/>
          <a:p>
            <a:pPr lvl="0" algn="l" rtl="0"/>
            <a:r>
              <a:rPr lang="en-US" u="sng" dirty="0"/>
              <a:t>Lines 5-6: Tom's head was shaved. His hair used to be like a lamb's. Comparing something using the word "like" is called a </a:t>
            </a:r>
            <a:r>
              <a:rPr lang="en-US" b="1" u="sng" dirty="0"/>
              <a:t>simile</a:t>
            </a:r>
            <a:r>
              <a:rPr lang="en-US" u="sng" dirty="0"/>
              <a:t>. The lamb is here a </a:t>
            </a:r>
            <a:r>
              <a:rPr lang="en-US" b="1" u="sng" dirty="0"/>
              <a:t>symbol</a:t>
            </a:r>
            <a:r>
              <a:rPr lang="en-US" u="sng" dirty="0"/>
              <a:t> of youth and innocence.</a:t>
            </a:r>
          </a:p>
          <a:p>
            <a:pPr lvl="0" algn="l" rtl="0"/>
            <a:r>
              <a:rPr lang="en-US" u="sng" dirty="0"/>
              <a:t>Lines 7-8: The speaker comforts Tom by telling him that, since he doesn't have hair, it (his hair) won't get ruined by the soot from chimneys.</a:t>
            </a:r>
          </a:p>
          <a:p>
            <a:pPr lvl="0" algn="l" rtl="0"/>
            <a:r>
              <a:rPr lang="en-US" u="sng" dirty="0"/>
              <a:t>Lines 11-12: Tom sees his fellow sweepers in black coffins. The coffins suggest that the children are already dead. </a:t>
            </a:r>
          </a:p>
          <a:p>
            <a:pPr lvl="0" algn="l" rtl="0"/>
            <a:r>
              <a:rPr lang="en-US" u="sng" dirty="0"/>
              <a:t>Lines 15-16: The chimney sweepers wash in the river and play in the grass.</a:t>
            </a:r>
          </a:p>
          <a:p>
            <a:pPr lvl="0" algn="l" rtl="0"/>
            <a:r>
              <a:rPr lang="en-US" u="sng" dirty="0"/>
              <a:t>Lines 17-18: The children abandon their bags. The bags that carry their chimney-sweeping equipment are standing in for the chimney-sweeping profession as a whole. This is called </a:t>
            </a:r>
            <a:r>
              <a:rPr lang="en-US" b="1" u="sng" dirty="0"/>
              <a:t>metonymy</a:t>
            </a:r>
            <a:r>
              <a:rPr lang="en-US" u="sng" dirty="0"/>
              <a:t>.</a:t>
            </a:r>
          </a:p>
          <a:p>
            <a:pPr lvl="0" algn="l" rtl="0"/>
            <a:r>
              <a:rPr lang="en-US" u="sng" dirty="0"/>
              <a:t>Lines 21-22: The children get up in the dark and go to work. While "dark" refers to the time of day, it is also a </a:t>
            </a:r>
            <a:r>
              <a:rPr lang="en-US" b="1" u="sng" dirty="0"/>
              <a:t>metap</a:t>
            </a:r>
            <a:r>
              <a:rPr lang="en-US" b="1" dirty="0"/>
              <a:t>hor</a:t>
            </a:r>
            <a:r>
              <a:rPr lang="en-US" dirty="0"/>
              <a:t> </a:t>
            </a:r>
            <a:r>
              <a:rPr lang="en-US" u="sng" dirty="0"/>
              <a:t>for the "dark" and miserable lives the children lead.</a:t>
            </a:r>
          </a:p>
          <a:p>
            <a:pPr algn="l" rtl="0"/>
            <a:endParaRPr lang="ar-SA" dirty="0"/>
          </a:p>
          <a:p>
            <a:pPr algn="l" rtl="0"/>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t>1.  what is poetry</a:t>
            </a:r>
            <a:br>
              <a:rPr lang="en-US" dirty="0"/>
            </a:br>
            <a:r>
              <a:rPr lang="en-US" dirty="0"/>
              <a:t>page 3</a:t>
            </a:r>
            <a:endParaRPr lang="ar-SA" dirty="0"/>
          </a:p>
        </p:txBody>
      </p:sp>
      <p:sp>
        <p:nvSpPr>
          <p:cNvPr id="3" name="عنصر نائب للمحتوى 2"/>
          <p:cNvSpPr>
            <a:spLocks noGrp="1"/>
          </p:cNvSpPr>
          <p:nvPr>
            <p:ph sz="quarter" idx="1"/>
          </p:nvPr>
        </p:nvSpPr>
        <p:spPr/>
        <p:txBody>
          <a:bodyPr>
            <a:normAutofit/>
          </a:bodyPr>
          <a:lstStyle/>
          <a:p>
            <a:pPr algn="l" rtl="0"/>
            <a:r>
              <a:rPr lang="en-US" dirty="0"/>
              <a:t>Poetry is universal and ancient. Poetry has been written and eagerly read and listened to by all kinds of people, the most primitive people have used it, and the most civilized have cultivated it. In all ages and in all countries, poetry has been written, and eagerly read or listened to, by all kinds and conditions of people..     </a:t>
            </a:r>
          </a:p>
          <a:p>
            <a:pPr algn="l"/>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b="1" dirty="0"/>
              <a:t>And Marian's nose looks red and row</a:t>
            </a:r>
            <a:endParaRPr lang="en-US" dirty="0"/>
          </a:p>
          <a:p>
            <a:pPr algn="l" rtl="0"/>
            <a:r>
              <a:rPr lang="en-US" dirty="0"/>
              <a:t>The little girl Marian has a red and row nose because of the very cold weather and sickness. Here we have visual image and metaphor.</a:t>
            </a:r>
          </a:p>
          <a:p>
            <a:pPr algn="l" rtl="0"/>
            <a:r>
              <a:rPr lang="en-US" b="1" dirty="0"/>
              <a:t>When roasted crabs hiss in the bowl</a:t>
            </a:r>
            <a:endParaRPr lang="en-US" dirty="0"/>
          </a:p>
          <a:p>
            <a:pPr algn="l" rtl="0"/>
            <a:r>
              <a:rPr lang="en-US" dirty="0"/>
              <a:t>Heated green apples are making a hissing sound in the dish because of the cold weather. The image is hearing.</a:t>
            </a:r>
          </a:p>
          <a:p>
            <a:pPr algn="l"/>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7500" lnSpcReduction="20000"/>
          </a:bodyPr>
          <a:lstStyle/>
          <a:p>
            <a:pPr algn="l" rtl="0"/>
            <a:r>
              <a:rPr lang="en-US" b="1" u="sng" dirty="0"/>
              <a:t>Theme</a:t>
            </a:r>
            <a:r>
              <a:rPr lang="en-US" dirty="0"/>
              <a:t>:</a:t>
            </a:r>
          </a:p>
          <a:p>
            <a:pPr algn="l" rtl="0"/>
            <a:r>
              <a:rPr lang="en-US" dirty="0"/>
              <a:t>Poetry should not just deals exclusively with beauty like sunset, flowers, or love. The function of poetry is sometimes to be ugly rather than beautiful, and poetry may deal with common goals and grassy cooks as good as with sunset and flowers.</a:t>
            </a:r>
          </a:p>
          <a:p>
            <a:pPr algn="l" rtl="0"/>
            <a:r>
              <a:rPr lang="en-US" dirty="0"/>
              <a:t>The poem contains no moral, no lessons, no messages like some readers wants.</a:t>
            </a:r>
          </a:p>
          <a:p>
            <a:pPr algn="l" rtl="0"/>
            <a:r>
              <a:rPr lang="en-US" dirty="0"/>
              <a:t>The main theme in this poem is about the tough and extremely cold winter. It is descriptive poem for conditions that people went through in the cold winter in that time</a:t>
            </a:r>
          </a:p>
          <a:p>
            <a:pPr algn="l" rtl="0"/>
            <a:r>
              <a:rPr lang="en-US" b="1" u="sng" dirty="0"/>
              <a:t>The speaker:- </a:t>
            </a:r>
            <a:br>
              <a:rPr lang="en-US" b="1" u="sng" dirty="0"/>
            </a:br>
            <a:r>
              <a:rPr lang="en-US" dirty="0"/>
              <a:t>There is only one speaker in the poem who seems to be the poet himself.</a:t>
            </a:r>
          </a:p>
          <a:p>
            <a:pPr algn="l" rtl="0"/>
            <a:endParaRPr lang="en-US" dirty="0"/>
          </a:p>
          <a:p>
            <a:pPr algn="l"/>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t>Paraphrasing :-</a:t>
            </a:r>
            <a:br>
              <a:rPr lang="en-US" dirty="0"/>
            </a:br>
            <a:endParaRPr lang="ar-SA" dirty="0"/>
          </a:p>
        </p:txBody>
      </p:sp>
      <p:sp>
        <p:nvSpPr>
          <p:cNvPr id="3" name="عنصر نائب للمحتوى 2"/>
          <p:cNvSpPr>
            <a:spLocks noGrp="1"/>
          </p:cNvSpPr>
          <p:nvPr>
            <p:ph sz="quarter" idx="1"/>
          </p:nvPr>
        </p:nvSpPr>
        <p:spPr/>
        <p:txBody>
          <a:bodyPr>
            <a:normAutofit fontScale="77500" lnSpcReduction="20000"/>
          </a:bodyPr>
          <a:lstStyle/>
          <a:p>
            <a:pPr algn="l" rtl="0">
              <a:buNone/>
            </a:pPr>
            <a:r>
              <a:rPr lang="en-US" dirty="0"/>
              <a:t> </a:t>
            </a:r>
          </a:p>
          <a:p>
            <a:pPr algn="l" rtl="0"/>
            <a:r>
              <a:rPr lang="en-US" b="1" dirty="0"/>
              <a:t>First Stanza:-</a:t>
            </a:r>
            <a:endParaRPr lang="en-US" dirty="0"/>
          </a:p>
          <a:p>
            <a:pPr algn="l" rtl="0"/>
            <a:r>
              <a:rPr lang="en-US" dirty="0"/>
              <a:t>The poet gives to us homely details of the cold weather in winter. </a:t>
            </a:r>
            <a:br>
              <a:rPr lang="en-US" dirty="0"/>
            </a:br>
            <a:r>
              <a:rPr lang="en-US" dirty="0"/>
              <a:t>He said that water is freezing while it is dropping from the wall, so it is extremely cold. </a:t>
            </a:r>
            <a:br>
              <a:rPr lang="en-US" dirty="0"/>
            </a:br>
            <a:r>
              <a:rPr lang="en-US" dirty="0"/>
              <a:t>And people can't stop working because the coldness of winter and they have to go out and work. </a:t>
            </a:r>
            <a:br>
              <a:rPr lang="en-US" dirty="0"/>
            </a:br>
            <a:r>
              <a:rPr lang="en-US" dirty="0"/>
              <a:t>Dick the shepherd has nothing to warm him just his breath because he is poor man so he is blowing his fingertips to warm him. </a:t>
            </a:r>
            <a:br>
              <a:rPr lang="en-US" dirty="0"/>
            </a:br>
            <a:r>
              <a:rPr lang="en-US" dirty="0"/>
              <a:t>And Tom is working hard to survive in this cold winter. He cuts logs and brings them home to fuel the fire to get their home little warmer. </a:t>
            </a:r>
            <a:br>
              <a:rPr lang="en-US" dirty="0"/>
            </a:br>
            <a:r>
              <a:rPr lang="en-US" dirty="0"/>
              <a:t>Also in this cold weather while they were getting the milk from the farm to the house . it froze in the bucket before it arrives to the home , So they can't drink it until its defrosted .</a:t>
            </a:r>
          </a:p>
          <a:p>
            <a:pPr algn="l"/>
            <a:endParaRPr lang="ar-S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20000"/>
          </a:bodyPr>
          <a:lstStyle/>
          <a:p>
            <a:pPr algn="l" rtl="0"/>
            <a:r>
              <a:rPr lang="en-US" b="1" dirty="0"/>
              <a:t>Second Stanza :-</a:t>
            </a:r>
            <a:r>
              <a:rPr lang="en-US" dirty="0"/>
              <a:t> </a:t>
            </a:r>
            <a:br>
              <a:rPr lang="en-US" dirty="0"/>
            </a:br>
            <a:r>
              <a:rPr lang="en-US" dirty="0"/>
              <a:t>Harsh winter and extreme cold make the blood frozen too. And the people couldn't move around easily because of this cold and because of the street are full of mud. </a:t>
            </a:r>
            <a:br>
              <a:rPr lang="en-US" dirty="0"/>
            </a:br>
            <a:r>
              <a:rPr lang="en-US" dirty="0"/>
              <a:t>At the night while Joan a greasy, dirty looking women was keeling a pot to prepare some hot food in this coldness. </a:t>
            </a:r>
            <a:br>
              <a:rPr lang="en-US" dirty="0"/>
            </a:br>
            <a:r>
              <a:rPr lang="en-US" dirty="0"/>
              <a:t>The staring owl was singing in scary tune. And when the poet said "merry note" it is ironic because people always believe that the owl tone is scary and gives pessimistic feeling of death.</a:t>
            </a:r>
          </a:p>
          <a:p>
            <a:pPr algn="l" rtl="0"/>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10000"/>
          </a:bodyPr>
          <a:lstStyle/>
          <a:p>
            <a:pPr algn="l" rtl="0"/>
            <a:r>
              <a:rPr lang="en-US" b="1" dirty="0"/>
              <a:t>Third Stanza:- </a:t>
            </a:r>
            <a:br>
              <a:rPr lang="en-US" b="1" dirty="0"/>
            </a:br>
            <a:r>
              <a:rPr lang="en-US" dirty="0"/>
              <a:t>When the wind blew with noise, it made the weather colder. And in the church while the priest was giving an important religious speech people usually listen and the room is quiet but actually no one was hearing him from people's coughing because they were sick and that drowned his voice. Also the birds were sad and not moving in the snow as if they were nesting, And Marian has got a cold from this horrible winter .Therefore her nose is red and soft.</a:t>
            </a:r>
          </a:p>
          <a:p>
            <a:pPr algn="l" rtl="0">
              <a:buNone/>
            </a:pPr>
            <a:r>
              <a:rPr lang="en-US" dirty="0"/>
              <a:t> </a:t>
            </a:r>
          </a:p>
          <a:p>
            <a:pPr algn="l"/>
            <a:endParaRPr lang="ar-S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b="1" dirty="0"/>
              <a:t>Forth Stanza:- </a:t>
            </a:r>
            <a:br>
              <a:rPr lang="en-US" b="1" dirty="0"/>
            </a:br>
            <a:r>
              <a:rPr lang="en-US" dirty="0"/>
              <a:t>In winter people usually prepare warmed food .So they prepared some roasted and hot apples At night the owl was singing again while Joan was keeling hot food which makes life bearable .The repetition of the sound that the owl makes adds a humorous and scary tone .Although the owl is a symbol of bad luck but Shakespeare trying to use it to add cheerful note and atmosphere to the poem.</a:t>
            </a:r>
          </a:p>
          <a:p>
            <a:pPr algn="l" rtl="0"/>
            <a:endParaRPr lang="ar-S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7500" lnSpcReduction="20000"/>
          </a:bodyPr>
          <a:lstStyle/>
          <a:p>
            <a:pPr algn="l" rtl="0"/>
            <a:r>
              <a:rPr lang="en-US" b="1" u="sng" dirty="0"/>
              <a:t>The main idea:-</a:t>
            </a:r>
            <a:br>
              <a:rPr lang="en-US" b="1" u="sng" dirty="0"/>
            </a:br>
            <a:r>
              <a:rPr lang="en-US" b="1" dirty="0"/>
              <a:t>The unpleasant and cold season winter and the cold feeling the speaker feels.</a:t>
            </a:r>
            <a:endParaRPr lang="en-US" dirty="0"/>
          </a:p>
          <a:p>
            <a:pPr algn="l" rtl="0"/>
            <a:r>
              <a:rPr lang="en-US" b="1" u="sng" dirty="0"/>
              <a:t>Imagery:-</a:t>
            </a:r>
            <a:br>
              <a:rPr lang="en-US" b="1" u="sng" dirty="0"/>
            </a:br>
            <a:r>
              <a:rPr lang="en-US" b="1" dirty="0"/>
              <a:t>[When icicles hang by the wall] </a:t>
            </a:r>
            <a:br>
              <a:rPr lang="en-US" b="1" dirty="0"/>
            </a:br>
            <a:r>
              <a:rPr lang="en-US" b="1" dirty="0"/>
              <a:t>[And milk comes frozen home in pail] </a:t>
            </a:r>
            <a:br>
              <a:rPr lang="en-US" b="1" dirty="0"/>
            </a:br>
            <a:r>
              <a:rPr lang="en-US" b="1" dirty="0"/>
              <a:t>[And birds sit brooding in the snow] </a:t>
            </a:r>
            <a:br>
              <a:rPr lang="en-US" b="1" dirty="0"/>
            </a:br>
            <a:r>
              <a:rPr lang="en-US" b="1" dirty="0"/>
              <a:t>[And Marian's nose looks red and raw] </a:t>
            </a:r>
            <a:br>
              <a:rPr lang="en-US" b="1" dirty="0"/>
            </a:br>
            <a:r>
              <a:rPr lang="en-US" b="1" dirty="0"/>
              <a:t>[While greasy Joan doth keel the pot]</a:t>
            </a:r>
            <a:br>
              <a:rPr lang="en-US" b="1" dirty="0"/>
            </a:br>
            <a:r>
              <a:rPr lang="en-US" b="1" dirty="0"/>
              <a:t>Visual image </a:t>
            </a:r>
            <a:br>
              <a:rPr lang="en-US" b="1" dirty="0"/>
            </a:br>
            <a:r>
              <a:rPr lang="en-US" b="1" dirty="0"/>
              <a:t>[When blood is nipped, and ways be foul]</a:t>
            </a:r>
            <a:br>
              <a:rPr lang="en-US" b="1" dirty="0"/>
            </a:br>
            <a:r>
              <a:rPr lang="en-US" b="1" dirty="0"/>
              <a:t>[And Dick the shepherd blows his nail]</a:t>
            </a:r>
            <a:br>
              <a:rPr lang="en-US" b="1" dirty="0"/>
            </a:br>
            <a:r>
              <a:rPr lang="en-US" b="1" dirty="0"/>
              <a:t>There is imagery sense of feeling </a:t>
            </a:r>
            <a:br>
              <a:rPr lang="en-US" b="1" dirty="0"/>
            </a:br>
            <a:r>
              <a:rPr lang="en-US" b="1" dirty="0"/>
              <a:t>[When roasted crabs hiss in the bowl]</a:t>
            </a:r>
            <a:br>
              <a:rPr lang="en-US" b="1" dirty="0"/>
            </a:br>
            <a:r>
              <a:rPr lang="en-US" b="1" dirty="0"/>
              <a:t>Auditory imagery</a:t>
            </a:r>
            <a:endParaRPr lang="en-US" dirty="0"/>
          </a:p>
          <a:p>
            <a:pPr algn="l"/>
            <a:endParaRPr lang="ar-S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Group work activity one  </a:t>
            </a:r>
            <a:endParaRPr lang="ar-SA" dirty="0"/>
          </a:p>
        </p:txBody>
      </p:sp>
      <p:sp>
        <p:nvSpPr>
          <p:cNvPr id="3" name="عنصر نائب للمحتوى 2"/>
          <p:cNvSpPr>
            <a:spLocks noGrp="1"/>
          </p:cNvSpPr>
          <p:nvPr>
            <p:ph sz="quarter" idx="1"/>
          </p:nvPr>
        </p:nvSpPr>
        <p:spPr/>
        <p:txBody>
          <a:bodyPr>
            <a:normAutofit lnSpcReduction="10000"/>
          </a:bodyPr>
          <a:lstStyle/>
          <a:p>
            <a:pPr algn="l" rtl="0"/>
            <a:r>
              <a:rPr lang="en-US" dirty="0"/>
              <a:t>Compare between Tennyson diction and Shakespeare in their poems the eagle and the winter. Giving example from their poems.</a:t>
            </a:r>
          </a:p>
          <a:p>
            <a:pPr algn="l" rtl="0"/>
            <a:r>
              <a:rPr lang="en-US" dirty="0"/>
              <a:t>Mention three figures of speech in both poems.</a:t>
            </a:r>
          </a:p>
          <a:p>
            <a:pPr algn="l" rtl="0"/>
            <a:r>
              <a:rPr lang="en-US" dirty="0"/>
              <a:t>Mention the main idea of each poem.</a:t>
            </a:r>
          </a:p>
          <a:p>
            <a:pPr algn="l" rtl="0"/>
            <a:r>
              <a:rPr lang="en-US" dirty="0"/>
              <a:t>Tennyson is a ……. Poet </a:t>
            </a:r>
          </a:p>
          <a:p>
            <a:pPr algn="l" rtl="0"/>
            <a:r>
              <a:rPr lang="en-US" dirty="0"/>
              <a:t>Elizabethan      romantic      Victorian </a:t>
            </a:r>
          </a:p>
          <a:p>
            <a:pPr algn="l" rtl="0"/>
            <a:r>
              <a:rPr lang="en-US" dirty="0"/>
              <a:t>Shakespeare </a:t>
            </a:r>
            <a:r>
              <a:rPr lang="en-US"/>
              <a:t>is an…….. </a:t>
            </a:r>
            <a:r>
              <a:rPr lang="en-US" dirty="0"/>
              <a:t>Poet </a:t>
            </a:r>
          </a:p>
          <a:p>
            <a:pPr algn="l" rtl="0"/>
            <a:r>
              <a:rPr lang="en-US" dirty="0"/>
              <a:t>Elizabethan       romantic       Victorian poet.</a:t>
            </a:r>
          </a:p>
          <a:p>
            <a:pPr algn="l" rtl="0"/>
            <a:endParaRPr lang="ar-S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Lecture two page 11</a:t>
            </a:r>
            <a:endParaRPr lang="ar-SA" dirty="0"/>
          </a:p>
        </p:txBody>
      </p:sp>
      <p:sp>
        <p:nvSpPr>
          <p:cNvPr id="3" name="عنصر نائب للمحتوى 2"/>
          <p:cNvSpPr>
            <a:spLocks noGrp="1"/>
          </p:cNvSpPr>
          <p:nvPr>
            <p:ph sz="quarter" idx="1"/>
          </p:nvPr>
        </p:nvSpPr>
        <p:spPr/>
        <p:txBody>
          <a:bodyPr>
            <a:normAutofit fontScale="92500" lnSpcReduction="10000"/>
          </a:bodyPr>
          <a:lstStyle/>
          <a:p>
            <a:pPr algn="l" rtl="0"/>
            <a:r>
              <a:rPr lang="en-US" b="1" u="sng" dirty="0"/>
              <a:t>How to read a poem </a:t>
            </a:r>
            <a:endParaRPr lang="en-US" dirty="0"/>
          </a:p>
          <a:p>
            <a:pPr algn="l" rtl="0"/>
            <a:r>
              <a:rPr lang="en-US" dirty="0"/>
              <a:t>1. read a poem more than once to let you get your bearings. </a:t>
            </a:r>
          </a:p>
          <a:p>
            <a:pPr algn="l" rtl="0"/>
            <a:r>
              <a:rPr lang="en-US" dirty="0"/>
              <a:t>2. keep a dictionary by you and use it to understand the meaning of the words.</a:t>
            </a:r>
          </a:p>
          <a:p>
            <a:pPr algn="l" rtl="0"/>
            <a:r>
              <a:rPr lang="en-US" dirty="0"/>
              <a:t>3. read so as to hear the sounds of the words in your mind, poetry is written to be heard. </a:t>
            </a:r>
          </a:p>
          <a:p>
            <a:pPr algn="l" rtl="0"/>
            <a:r>
              <a:rPr lang="en-US" dirty="0"/>
              <a:t>4. always pay careful attention to what the poem is saying, paying attention to the meaning of the poem. </a:t>
            </a:r>
          </a:p>
          <a:p>
            <a:pPr algn="l" rtl="0"/>
            <a:r>
              <a:rPr lang="en-US" dirty="0"/>
              <a:t>5. practice reading poems aloud. </a:t>
            </a:r>
          </a:p>
          <a:p>
            <a:pPr algn="l"/>
            <a:endParaRPr lang="ar-S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20000"/>
          </a:bodyPr>
          <a:lstStyle/>
          <a:p>
            <a:pPr algn="l" rtl="0" fontAlgn="base"/>
            <a:r>
              <a:rPr lang="en-US" b="1" u="sng" dirty="0"/>
              <a:t>Poem three. Much Madness is divinest Sense</a:t>
            </a:r>
            <a:r>
              <a:rPr lang="en-US" u="sng" dirty="0"/>
              <a:t> </a:t>
            </a:r>
            <a:r>
              <a:rPr lang="en-US" b="1" u="sng" cap="all" dirty="0"/>
              <a:t>BY </a:t>
            </a:r>
            <a:r>
              <a:rPr lang="en-US" b="1" cap="all" dirty="0">
                <a:hlinkClick r:id="rId2"/>
              </a:rPr>
              <a:t>Emily DICKINSON</a:t>
            </a:r>
            <a:endParaRPr lang="en-US" dirty="0"/>
          </a:p>
          <a:p>
            <a:pPr algn="l" rtl="0" fontAlgn="base"/>
            <a:r>
              <a:rPr lang="en-US" dirty="0"/>
              <a:t>Much Madness is divinest Sense -</a:t>
            </a:r>
          </a:p>
          <a:p>
            <a:pPr algn="l" rtl="0" fontAlgn="base"/>
            <a:r>
              <a:rPr lang="en-US" dirty="0"/>
              <a:t>To a discerning Eye -</a:t>
            </a:r>
          </a:p>
          <a:p>
            <a:pPr algn="l" rtl="0" fontAlgn="base"/>
            <a:r>
              <a:rPr lang="en-US" dirty="0"/>
              <a:t>Much Sense - the starkest Madness -</a:t>
            </a:r>
          </a:p>
          <a:p>
            <a:pPr algn="l" rtl="0" fontAlgn="base"/>
            <a:r>
              <a:rPr lang="en-US" dirty="0" err="1"/>
              <a:t>’Tis</a:t>
            </a:r>
            <a:r>
              <a:rPr lang="en-US" dirty="0"/>
              <a:t> the Majority</a:t>
            </a:r>
          </a:p>
          <a:p>
            <a:pPr algn="l" rtl="0" fontAlgn="base"/>
            <a:r>
              <a:rPr lang="en-US" dirty="0"/>
              <a:t>In this, as all, prevails -</a:t>
            </a:r>
          </a:p>
          <a:p>
            <a:pPr algn="l" rtl="0" fontAlgn="base"/>
            <a:r>
              <a:rPr lang="en-US" dirty="0"/>
              <a:t>Assent - and you are sane -</a:t>
            </a:r>
          </a:p>
          <a:p>
            <a:pPr algn="l" rtl="0" fontAlgn="base"/>
            <a:r>
              <a:rPr lang="en-US" dirty="0"/>
              <a:t>Demur - you’re straightway dangerous -</a:t>
            </a:r>
          </a:p>
          <a:p>
            <a:pPr algn="l" rtl="0" fontAlgn="base"/>
            <a:r>
              <a:rPr lang="en-US" dirty="0"/>
              <a:t>And handled with a Chain –</a:t>
            </a:r>
          </a:p>
          <a:p>
            <a:pPr algn="l"/>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a:r>
              <a:rPr lang="en-US" dirty="0"/>
              <a:t>In all ages it has been especially the concern of the educated , the intelligent, and the sensitive, and it has appealed, in its simpler forms. Because it has given pleasure, poetry also is important, something central to existence, something has unique value to the fully realized life. Poetry is a kind of language that says more intensely. The most important use of language is to communicate information. Poetry help us to  understand about the experiences of others and to gain experience in life.</a:t>
            </a:r>
            <a:endParaRPr lang="ar-S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t>The poem summary</a:t>
            </a:r>
            <a:br>
              <a:rPr lang="en-US" dirty="0"/>
            </a:br>
            <a:endParaRPr lang="ar-SA" dirty="0"/>
          </a:p>
        </p:txBody>
      </p:sp>
      <p:sp>
        <p:nvSpPr>
          <p:cNvPr id="3" name="عنصر نائب للمحتوى 2"/>
          <p:cNvSpPr>
            <a:spLocks noGrp="1"/>
          </p:cNvSpPr>
          <p:nvPr>
            <p:ph sz="quarter" idx="1"/>
          </p:nvPr>
        </p:nvSpPr>
        <p:spPr/>
        <p:txBody>
          <a:bodyPr>
            <a:normAutofit/>
          </a:bodyPr>
          <a:lstStyle/>
          <a:p>
            <a:pPr algn="l" rtl="0" fontAlgn="base"/>
            <a:r>
              <a:rPr lang="en-US" dirty="0"/>
              <a:t>This poem states that what is often declared madness is actually the most profound kind of sanity (“Much Madness is divinest Sense –“), when viewed by someone with “a discerning Eye.” What is often called sense or sanity is in fact not just “Madness,” but profound madness (“the starkest Madness”). It is only called “Sense” because it is not defined by reason, but by what the majority thinks (“’Tis the Majority / In this, as All, prevails –“).</a:t>
            </a:r>
          </a:p>
          <a:p>
            <a:pPr algn="l" rtl="0"/>
            <a:endParaRPr lang="ar-S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dirty="0"/>
              <a:t>Since the majority rules, the act of agreeing, no matter to what, means that you are, in the public mind, sane (“Assent – and you are sane –“). If you disagree, or even hesitate in your assent, you are not only declared crazy, but dangerously so (“Demur – you’re straightway dangerous –“). The act of disagreeing with the majority leads to a loss of freedom (“And handled with a Chain –“), thus one can either be physically free, but ruled by the majority, or imprisoned with their own beliefs.</a:t>
            </a:r>
          </a:p>
          <a:p>
            <a:pPr algn="l" rtl="0"/>
            <a:endParaRPr lang="ar-S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fontAlgn="base"/>
            <a:r>
              <a:rPr lang="en-US" b="1" dirty="0"/>
              <a:t>Analysis</a:t>
            </a:r>
          </a:p>
          <a:p>
            <a:pPr algn="l" rtl="0" fontAlgn="base"/>
            <a:r>
              <a:rPr lang="en-US" dirty="0"/>
              <a:t>“Much Madness is divinest Sense –“ is a difficult poem to read without thinking of Dickinson’s biography. The poem can certainly be read and understood without reference to her life, as the message itself is, while powerful, fairly simple to understand—what is called madness is often actually the truest sanity, but as long as it differs from the perspective of the majority who defines what is right and wrong, it will be called madness.</a:t>
            </a:r>
          </a:p>
          <a:p>
            <a:pPr algn="l" rtl="0"/>
            <a:endParaRPr lang="ar-SA"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dirty="0"/>
              <a:t>Knowledge of Dickinson’s life, however, can add layers to the poem, especially as she was often called mad, both in her lifetime and after her death. This poem, then, can be seen as a defense of her reclusion from society. Dickinson had participated in a fairly full social life into her twenties; her seclusion was a conscious choice to remove herself from this, and so she fully knew what she was missing out on, and could thus judge it—what society defined as “Sense”—in her poetry.</a:t>
            </a:r>
          </a:p>
          <a:p>
            <a:pPr algn="l" rtl="0"/>
            <a:endParaRPr lang="ar-SA"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10000"/>
          </a:bodyPr>
          <a:lstStyle/>
          <a:p>
            <a:pPr algn="l" rtl="0"/>
            <a:r>
              <a:rPr lang="en-US" dirty="0"/>
              <a:t>Thus although many have presented this reclusion as a symptom of her insanity, it was actually just a decision not to live the way the majority did, just because the majority said it was the way that she should live. In her seclusion, she wrote incredibly prolifically, freed from the constraints of societal responsibilities. She chose her art over society, and while she may not claim this was “divinest Sense,” it was certainly not an insane choice just because it was different, and many more have profited from it, in reading her poetry, than would have profited from her presence in society in her lifetime.</a:t>
            </a:r>
          </a:p>
          <a:p>
            <a:pPr algn="l" rtl="0"/>
            <a:endParaRPr lang="ar-SA"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10000"/>
          </a:bodyPr>
          <a:lstStyle/>
          <a:p>
            <a:pPr algn="l" rtl="0"/>
            <a:r>
              <a:rPr lang="en-US" dirty="0"/>
              <a:t>This poem is not just concerned with the judgments of “Madness” or “Sense,” however, but with the prospect of any judgments that have important ramifications, and with who has the power to make them. In this poem, the judgment of a person’s insanity is made “straightway,” and only because this person chooses to “Demur” from the majority. The diction here, especially in the contrast between the extremes of these two words—“straightway” is as fast as a decision can be made, while “Demur” is a rather weak form of objection, as opposed to, say, a rebellion.</a:t>
            </a:r>
          </a:p>
          <a:p>
            <a:pPr algn="l" rtl="0"/>
            <a:endParaRPr lang="ar-SA"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20000"/>
          </a:bodyPr>
          <a:lstStyle/>
          <a:p>
            <a:pPr algn="l" rtl="0"/>
            <a:r>
              <a:rPr lang="en-US" dirty="0"/>
              <a:t>There is no slow, steady, rational process of judgment before this person is labeled insane and “handled with a Chain,” it is instead simply a kneejerk reaction, yet one that takes away the “insane” person’s freedom. The use of the word “Chain,” too, has a hint of violence to it, so it is not just a loss of freedom, but potentially a violent one. Dickinson is, throughout her poems, very concerned with the issue of truth, and the fact that it is almost impossible to ever really find it. If this is the case, then passing judgment in any fair way is inherently impossible, and to do so quickly is a horrifying crime.</a:t>
            </a:r>
          </a:p>
          <a:p>
            <a:pPr algn="l" rtl="0"/>
            <a:endParaRPr lang="ar-SA"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7500" lnSpcReduction="20000"/>
          </a:bodyPr>
          <a:lstStyle/>
          <a:p>
            <a:pPr algn="l" rtl="0"/>
            <a:r>
              <a:rPr lang="en-US" b="1" u="sng" dirty="0"/>
              <a:t>Figures of speech </a:t>
            </a:r>
            <a:endParaRPr lang="en-US" dirty="0"/>
          </a:p>
          <a:p>
            <a:pPr algn="l" rtl="0"/>
            <a:r>
              <a:rPr lang="en-US" dirty="0"/>
              <a:t>Figurative Language &amp; Literary Elements</a:t>
            </a:r>
            <a:br>
              <a:rPr lang="en-US" dirty="0"/>
            </a:br>
            <a:r>
              <a:rPr lang="en-US" dirty="0"/>
              <a:t>There are quite a few examples of figurative language and literary elements found in 'Much Madness is divinest Sense'. There are examples of Alliteration, Personification, Imagery, Repetition, and Metaphors.</a:t>
            </a:r>
            <a:br>
              <a:rPr lang="en-US" dirty="0"/>
            </a:br>
            <a:r>
              <a:rPr lang="en-US" b="1" dirty="0"/>
              <a:t>Poetic Elements</a:t>
            </a:r>
            <a:br>
              <a:rPr lang="en-US" b="1" dirty="0"/>
            </a:br>
            <a:r>
              <a:rPr lang="en-US" dirty="0"/>
              <a:t>Poetic elements help the reader understand what the author of the poem is trying to say by the format of the poem. Emily Dickinson uses Slant Rhyme, End Rhyme, and a Paradox in this poem.</a:t>
            </a:r>
            <a:br>
              <a:rPr lang="en-US" dirty="0"/>
            </a:br>
            <a:r>
              <a:rPr lang="en-US" b="1" dirty="0"/>
              <a:t>Explanation</a:t>
            </a:r>
            <a:br>
              <a:rPr lang="en-US" dirty="0"/>
            </a:br>
            <a:r>
              <a:rPr lang="en-US" dirty="0"/>
              <a:t>In this poem, Emily Dickinson was giving her thoughts about how society is run. In her eyes, the ones that society views as 'mad' are really the most sane, while the 'sane' are truly mad.</a:t>
            </a:r>
            <a:br>
              <a:rPr lang="en-US" dirty="0"/>
            </a:br>
            <a:endParaRPr lang="ar-S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85000" lnSpcReduction="20000"/>
          </a:bodyPr>
          <a:lstStyle/>
          <a:p>
            <a:pPr algn="l" rtl="0"/>
            <a:r>
              <a:rPr lang="en-US" b="1" dirty="0"/>
              <a:t>Alliteration</a:t>
            </a:r>
            <a:br>
              <a:rPr lang="en-US" dirty="0"/>
            </a:br>
            <a:r>
              <a:rPr lang="en-US" dirty="0"/>
              <a:t>Line 1 - "Much Madness" This is an alliteration because of the repetitions of the M</a:t>
            </a:r>
            <a:br>
              <a:rPr lang="en-US" dirty="0"/>
            </a:br>
            <a:r>
              <a:rPr lang="en-US" b="1" dirty="0"/>
              <a:t>Metaphors</a:t>
            </a:r>
            <a:br>
              <a:rPr lang="en-US" b="1" dirty="0"/>
            </a:br>
            <a:r>
              <a:rPr lang="en-US" dirty="0"/>
              <a:t>Line 6 - " Assent - and you are sane - "This is a metaphor because Emily Dickinson is saying that if you agree with society, you are 'sane'.</a:t>
            </a:r>
            <a:br>
              <a:rPr lang="en-US" dirty="0"/>
            </a:br>
            <a:r>
              <a:rPr lang="en-US" b="1" dirty="0"/>
              <a:t>Tone</a:t>
            </a:r>
            <a:br>
              <a:rPr lang="en-US" dirty="0"/>
            </a:br>
            <a:r>
              <a:rPr lang="en-US" dirty="0"/>
              <a:t>To Emily Dickinson, society believed that when you think differently from the majority you are considered to be insane. Emily did not agree with this.</a:t>
            </a:r>
          </a:p>
          <a:p>
            <a:pPr algn="l" rtl="0"/>
            <a:r>
              <a:rPr lang="en-US" b="1" dirty="0"/>
              <a:t>Paradox</a:t>
            </a:r>
          </a:p>
          <a:p>
            <a:pPr algn="l" rtl="0"/>
            <a:r>
              <a:rPr lang="en-US" dirty="0"/>
              <a:t>the one who is mad is sane and the one who is sane is mad.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Group work number two </a:t>
            </a:r>
            <a:endParaRPr lang="ar-SA" dirty="0"/>
          </a:p>
        </p:txBody>
      </p:sp>
      <p:sp>
        <p:nvSpPr>
          <p:cNvPr id="3" name="عنصر نائب للمحتوى 2"/>
          <p:cNvSpPr>
            <a:spLocks noGrp="1"/>
          </p:cNvSpPr>
          <p:nvPr>
            <p:ph sz="quarter" idx="1"/>
          </p:nvPr>
        </p:nvSpPr>
        <p:spPr/>
        <p:txBody>
          <a:bodyPr/>
          <a:lstStyle/>
          <a:p>
            <a:pPr algn="l" rtl="0"/>
            <a:r>
              <a:rPr lang="en-US" dirty="0"/>
              <a:t>Write how to read a poem.</a:t>
            </a:r>
          </a:p>
          <a:p>
            <a:pPr algn="l" rtl="0"/>
            <a:r>
              <a:rPr lang="en-US" dirty="0"/>
              <a:t>Extract alliteration from the poem of much madness is divinest sense.  </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t>The eagle by Alfred Lord Tennyson POEM ONE.</a:t>
            </a:r>
            <a:br>
              <a:rPr lang="en-US" dirty="0"/>
            </a:br>
            <a:endParaRPr lang="ar-SA" dirty="0"/>
          </a:p>
        </p:txBody>
      </p:sp>
      <p:sp>
        <p:nvSpPr>
          <p:cNvPr id="3" name="عنصر نائب للمحتوى 2"/>
          <p:cNvSpPr>
            <a:spLocks noGrp="1"/>
          </p:cNvSpPr>
          <p:nvPr>
            <p:ph sz="quarter" idx="1"/>
          </p:nvPr>
        </p:nvSpPr>
        <p:spPr/>
        <p:txBody>
          <a:bodyPr>
            <a:normAutofit/>
          </a:bodyPr>
          <a:lstStyle/>
          <a:p>
            <a:pPr algn="l" rtl="0"/>
            <a:r>
              <a:rPr lang="en-US" dirty="0"/>
              <a:t>He clasps the crag with crooked hands; </a:t>
            </a:r>
          </a:p>
          <a:p>
            <a:pPr algn="l" rtl="0"/>
            <a:r>
              <a:rPr lang="en-US" dirty="0"/>
              <a:t>Close to the sun in lonely lands, </a:t>
            </a:r>
          </a:p>
          <a:p>
            <a:pPr algn="l" rtl="0"/>
            <a:r>
              <a:rPr lang="en-US" dirty="0" err="1"/>
              <a:t>Ring'd</a:t>
            </a:r>
            <a:r>
              <a:rPr lang="en-US" dirty="0"/>
              <a:t> with the azure world, he stands. </a:t>
            </a:r>
          </a:p>
          <a:p>
            <a:pPr marL="0" indent="0" algn="l" rtl="0">
              <a:buNone/>
            </a:pPr>
            <a:r>
              <a:rPr lang="en-US" dirty="0"/>
              <a:t> </a:t>
            </a:r>
          </a:p>
          <a:p>
            <a:pPr algn="l" rtl="0"/>
            <a:r>
              <a:rPr lang="en-US" dirty="0"/>
              <a:t>The wrinkled sea beneath him crawls; </a:t>
            </a:r>
          </a:p>
          <a:p>
            <a:pPr algn="l" rtl="0"/>
            <a:r>
              <a:rPr lang="en-US" dirty="0"/>
              <a:t>He watches from his mountain walls, </a:t>
            </a:r>
          </a:p>
          <a:p>
            <a:pPr algn="l" rtl="0"/>
            <a:r>
              <a:rPr lang="en-US" dirty="0"/>
              <a:t>And like a thunderbolt he falls. </a:t>
            </a:r>
          </a:p>
          <a:p>
            <a:pPr algn="l"/>
            <a:endParaRPr lang="ar-SA"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Poem 4 page 15</a:t>
            </a:r>
            <a:endParaRPr lang="ar-SA" dirty="0"/>
          </a:p>
        </p:txBody>
      </p:sp>
      <p:sp>
        <p:nvSpPr>
          <p:cNvPr id="3" name="عنصر نائب للمحتوى 2"/>
          <p:cNvSpPr>
            <a:spLocks noGrp="1"/>
          </p:cNvSpPr>
          <p:nvPr>
            <p:ph sz="quarter" idx="1"/>
          </p:nvPr>
        </p:nvSpPr>
        <p:spPr/>
        <p:txBody>
          <a:bodyPr>
            <a:normAutofit fontScale="77500" lnSpcReduction="20000"/>
          </a:bodyPr>
          <a:lstStyle/>
          <a:p>
            <a:pPr algn="l" rtl="0"/>
            <a:r>
              <a:rPr lang="en-US" b="1" u="sng" dirty="0"/>
              <a:t>Poem four. Shall I compare thee by Shakespeare </a:t>
            </a:r>
            <a:endParaRPr lang="en-US" dirty="0"/>
          </a:p>
          <a:p>
            <a:pPr algn="l" rtl="0"/>
            <a:r>
              <a:rPr lang="en-US" i="1" dirty="0"/>
              <a:t>Shall I compare thee to a summer’s day? </a:t>
            </a:r>
            <a:br>
              <a:rPr lang="en-US" i="1" dirty="0"/>
            </a:br>
            <a:r>
              <a:rPr lang="en-US" i="1" dirty="0"/>
              <a:t>Thou art more lovely and more temperate: </a:t>
            </a:r>
            <a:br>
              <a:rPr lang="en-US" i="1" dirty="0"/>
            </a:br>
            <a:r>
              <a:rPr lang="en-US" i="1" dirty="0"/>
              <a:t>Rough winds do shake the darling buds of May, </a:t>
            </a:r>
            <a:br>
              <a:rPr lang="en-US" i="1" dirty="0"/>
            </a:br>
            <a:r>
              <a:rPr lang="en-US" i="1" dirty="0"/>
              <a:t>And summer’s lease hath all too short a date: </a:t>
            </a:r>
            <a:br>
              <a:rPr lang="en-US" i="1" dirty="0"/>
            </a:br>
            <a:r>
              <a:rPr lang="en-US" i="1" dirty="0"/>
              <a:t>Sometime too hot the eye of heaven shines, </a:t>
            </a:r>
            <a:br>
              <a:rPr lang="en-US" i="1" dirty="0"/>
            </a:br>
            <a:r>
              <a:rPr lang="en-US" i="1" dirty="0"/>
              <a:t>And often is his gold complexion </a:t>
            </a:r>
            <a:r>
              <a:rPr lang="en-US" i="1" dirty="0" err="1"/>
              <a:t>dimm’d</a:t>
            </a:r>
            <a:r>
              <a:rPr lang="en-US" i="1" dirty="0"/>
              <a:t>; </a:t>
            </a:r>
            <a:br>
              <a:rPr lang="en-US" i="1" dirty="0"/>
            </a:br>
            <a:r>
              <a:rPr lang="en-US" i="1" dirty="0"/>
              <a:t>And every fair from fair sometime declines, </a:t>
            </a:r>
            <a:br>
              <a:rPr lang="en-US" i="1" dirty="0"/>
            </a:br>
            <a:r>
              <a:rPr lang="en-US" i="1" dirty="0"/>
              <a:t>By chance or nature’s changing course </a:t>
            </a:r>
            <a:r>
              <a:rPr lang="en-US" i="1" dirty="0" err="1"/>
              <a:t>untrimm’d</a:t>
            </a:r>
            <a:r>
              <a:rPr lang="en-US" i="1" dirty="0"/>
              <a:t>; </a:t>
            </a:r>
            <a:br>
              <a:rPr lang="en-US" i="1" dirty="0"/>
            </a:br>
            <a:r>
              <a:rPr lang="en-US" i="1" dirty="0"/>
              <a:t>But thy eternal summer shall not fade </a:t>
            </a:r>
            <a:br>
              <a:rPr lang="en-US" i="1" dirty="0"/>
            </a:br>
            <a:r>
              <a:rPr lang="en-US" i="1" dirty="0"/>
              <a:t>Nor lose possession of that fair thou </a:t>
            </a:r>
            <a:r>
              <a:rPr lang="en-US" i="1" dirty="0" err="1"/>
              <a:t>owest</a:t>
            </a:r>
            <a:r>
              <a:rPr lang="en-US" i="1" dirty="0"/>
              <a:t>; </a:t>
            </a:r>
            <a:br>
              <a:rPr lang="en-US" i="1" dirty="0"/>
            </a:br>
            <a:r>
              <a:rPr lang="en-US" i="1" dirty="0"/>
              <a:t>Nor shall Death brag thou </a:t>
            </a:r>
            <a:r>
              <a:rPr lang="en-US" i="1" dirty="0" err="1"/>
              <a:t>wander’st</a:t>
            </a:r>
            <a:r>
              <a:rPr lang="en-US" i="1" dirty="0"/>
              <a:t> in his shade, </a:t>
            </a:r>
            <a:br>
              <a:rPr lang="en-US" i="1" dirty="0"/>
            </a:br>
            <a:r>
              <a:rPr lang="en-US" i="1" dirty="0"/>
              <a:t>When in eternal lines to time thou </a:t>
            </a:r>
            <a:r>
              <a:rPr lang="en-US" i="1" dirty="0" err="1"/>
              <a:t>growest</a:t>
            </a:r>
            <a:r>
              <a:rPr lang="en-US" i="1" dirty="0"/>
              <a:t>: </a:t>
            </a:r>
            <a:br>
              <a:rPr lang="en-US" i="1" dirty="0"/>
            </a:br>
            <a:r>
              <a:rPr lang="en-US" i="1" dirty="0"/>
              <a:t>   So long as men can breathe or eyes can see, </a:t>
            </a:r>
            <a:br>
              <a:rPr lang="en-US" i="1" dirty="0"/>
            </a:br>
            <a:r>
              <a:rPr lang="en-US" i="1" dirty="0"/>
              <a:t>   So long lives this, and this gives life to thee. </a:t>
            </a:r>
            <a:endParaRPr lang="en-US" dirty="0"/>
          </a:p>
          <a:p>
            <a:endParaRPr lang="ar-SA"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20000"/>
          </a:bodyPr>
          <a:lstStyle/>
          <a:p>
            <a:pPr algn="l" rtl="0"/>
            <a:r>
              <a:rPr lang="en-US" b="1" u="sng" dirty="0"/>
              <a:t>Summary  </a:t>
            </a:r>
            <a:endParaRPr lang="en-US" dirty="0"/>
          </a:p>
          <a:p>
            <a:pPr algn="l" rtl="0"/>
            <a:r>
              <a:rPr lang="en-US" dirty="0"/>
              <a:t>Shall I compare you to a summer day? You’re lovelier and milder. Rough winds shake the pretty buds of May, and summer doesn’t last nearly long enough. Sometimes the sun shines too hot, and often its golden face is darkened by clouds. And everything beautiful stops being beautiful, either by accident or simply in the course of nature. But your eternal summer will never fade, nor will you lose possession of your beauty, nor shall death brag that you are wandering in the underworld, once you’re captured in my eternal verses. As long as men are alive and have eyes with which to see, this poem will live and keep you alive.</a:t>
            </a:r>
          </a:p>
          <a:p>
            <a:pPr algn="l"/>
            <a:endParaRPr lang="ar-SA"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dirty="0"/>
              <a:t>The speaker opens the poem with a question addressed to the beloved: “Shall I compare thee to a summer’s day?” The next eleven lines are devoted to such a comparison. In line 2, the speaker stipulates what mainly differentiates the young man from the summer’s day: he is “more lovely and more temperate.” Summer’s days tend toward extremes: they are shaken by “rough winds”; in them, the sun (“the eye of heaven”) often shines “too hot,” or too dim. </a:t>
            </a:r>
          </a:p>
          <a:p>
            <a:pPr algn="l" rtl="0"/>
            <a:endParaRPr lang="ar-SA"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dirty="0"/>
              <a:t>And summer is fleeting: its date is too short, and it leads to the withering of autumn, as “every fair from fair sometime declines.” The final quatrain of the sonnet tells how the beloved differs from the summer in that respect: his beauty will last forever (“Thy eternal summer shall not fade...”) and never die. In the couplet, the speaker explains how the beloved’s beauty will accomplish this feat, and not perish because it is preserved in the poem, which will last forever; it will live “as long as men can breathe or eyes can see.”</a:t>
            </a:r>
            <a:endParaRPr lang="ar-SA"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b="1" u="sng" dirty="0"/>
              <a:t>Analysis </a:t>
            </a:r>
            <a:endParaRPr lang="en-US" dirty="0"/>
          </a:p>
          <a:p>
            <a:pPr algn="l" rtl="0"/>
            <a:r>
              <a:rPr lang="en-US" i="1" dirty="0"/>
              <a:t>Shall I compare thee to a summer’s day? </a:t>
            </a:r>
            <a:br>
              <a:rPr lang="en-US" i="1" dirty="0"/>
            </a:br>
            <a:r>
              <a:rPr lang="en-US" i="1" dirty="0"/>
              <a:t>Thou art more lovely and more temperate:</a:t>
            </a:r>
            <a:endParaRPr lang="en-US" dirty="0"/>
          </a:p>
          <a:p>
            <a:pPr lvl="0" algn="l" rtl="0"/>
            <a:r>
              <a:rPr lang="en-US" dirty="0"/>
              <a:t>The speaker starts by asking or wondering out loud whether he ought to compare whomever he’s speaking to with a summer’s day.</a:t>
            </a:r>
          </a:p>
          <a:p>
            <a:pPr lvl="0" algn="l" rtl="0"/>
            <a:r>
              <a:rPr lang="en-US" dirty="0"/>
              <a:t>Instead of musing on that further, he jumps right in, and gives us a thesis of sorts. The object of his description is more "lovely" and more "temperate" than a summer’s day.</a:t>
            </a:r>
          </a:p>
          <a:p>
            <a:pPr algn="l" rtl="0"/>
            <a:endParaRPr lang="ar-SA"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lvl="0" algn="l" rtl="0"/>
            <a:r>
              <a:rPr lang="en-US" dirty="0"/>
              <a:t>"Lovely" is easy enough, but how about that "temperate"? The meaning that comes to mind first is just "even-keeled" or "restrained," but "temperate" also introduces, by way of a double meaning, the theme of internal and external "weather." "Temperate," as you might have heard on the Weather Channel, refers to an area with mild temperatures, but also, in Shakespeare’s time, would have referred to a balance of the "</a:t>
            </a:r>
            <a:r>
              <a:rPr lang="en-US" dirty="0" err="1"/>
              <a:t>humours</a:t>
            </a:r>
            <a:r>
              <a:rPr lang="en-US" dirty="0"/>
              <a:t>."</a:t>
            </a:r>
          </a:p>
          <a:p>
            <a:pPr algn="l" rtl="0"/>
            <a:endParaRPr lang="ar-SA"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7500" lnSpcReduction="20000"/>
          </a:bodyPr>
          <a:lstStyle/>
          <a:p>
            <a:pPr lvl="0" algn="l" rtl="0"/>
            <a:r>
              <a:rPr lang="en-US" dirty="0"/>
              <a:t>No need to explain this in great detail, but basically doctors since Ancient Greece had believed that human behavior was dictated by the relative amount of particular kinds of fluids in the body (if you must know, they were blood, yellow bile, black bile, and phlegm. Yummy, no?).</a:t>
            </a:r>
          </a:p>
          <a:p>
            <a:pPr lvl="0" algn="l" rtl="0"/>
            <a:r>
              <a:rPr lang="en-US" dirty="0"/>
              <a:t>By the early 1600s, this theory was being strongly challenged, but people in Shakespeare’s audience would have known that "temperate" meant that someone had the right amount of those different fluids.</a:t>
            </a:r>
          </a:p>
          <a:p>
            <a:pPr lvl="0" algn="l" rtl="0"/>
            <a:r>
              <a:rPr lang="en-US" dirty="0"/>
              <a:t>The other important (and less disgusting) issue these lines bring up is the question of "thee." Normally, we’d just assume that the object of the poem is his lover, and leave it at that. But with Shakespeare, these things are always complicated.</a:t>
            </a:r>
          </a:p>
          <a:p>
            <a:pPr algn="l"/>
            <a:endParaRPr lang="ar-SA"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lvl="0" algn="l" rtl="0"/>
            <a:r>
              <a:rPr lang="en-US" dirty="0"/>
              <a:t>What can we tell about the relationship between the speaker and his addressee from the way he addresses "thee"?</a:t>
            </a:r>
          </a:p>
          <a:p>
            <a:pPr lvl="0" algn="l" rtl="0"/>
            <a:r>
              <a:rPr lang="en-US" dirty="0"/>
              <a:t>For the moment, all we can really tell is this: the speaker doesn’t seem to care much what "thee" thinks. He does ask whether he ought to make this comparison, but he certainly doesn’t wait long (or at all) for an answer.</a:t>
            </a:r>
          </a:p>
          <a:p>
            <a:pPr lvl="0" algn="l" rtl="0"/>
            <a:r>
              <a:rPr lang="en-US" dirty="0"/>
              <a:t>So is he just wondering out loud here, pretending "thee" is present?</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85000" lnSpcReduction="20000"/>
          </a:bodyPr>
          <a:lstStyle/>
          <a:p>
            <a:pPr lvl="0" algn="l" rtl="0"/>
            <a:r>
              <a:rPr lang="en-US" dirty="0"/>
              <a:t>Even better, and this is important, could "thee" also be us readers? Is it just us, or does some small part of you imagine that Shakespeare might be asking </a:t>
            </a:r>
            <a:r>
              <a:rPr lang="en-US" i="1" dirty="0"/>
              <a:t>you</a:t>
            </a:r>
            <a:r>
              <a:rPr lang="en-US" dirty="0"/>
              <a:t>, the reader, whether you want him to compare you to a summer’s day? Keep that on the back burner as you go through the poem.</a:t>
            </a:r>
          </a:p>
          <a:p>
            <a:pPr lvl="0" algn="l" rtl="0"/>
            <a:r>
              <a:rPr lang="en-US" dirty="0"/>
              <a:t>Finally, just a note on the meter here:</a:t>
            </a:r>
          </a:p>
          <a:p>
            <a:pPr lvl="0" algn="l" rtl="0"/>
            <a:r>
              <a:rPr lang="en-US" dirty="0"/>
              <a:t>Go ahead and read those first two lines out loud. Notice how they’re kind of bouncy? That’s the iambic pentameter: "com</a:t>
            </a:r>
            <a:r>
              <a:rPr lang="en-US" i="1" dirty="0"/>
              <a:t>pare</a:t>
            </a:r>
            <a:r>
              <a:rPr lang="en-US" dirty="0"/>
              <a:t> thee </a:t>
            </a:r>
            <a:r>
              <a:rPr lang="en-US" i="1" dirty="0"/>
              <a:t>to</a:t>
            </a:r>
            <a:r>
              <a:rPr lang="en-US" dirty="0"/>
              <a:t> a </a:t>
            </a:r>
            <a:r>
              <a:rPr lang="en-US" i="1" dirty="0"/>
              <a:t>sum</a:t>
            </a:r>
            <a:r>
              <a:rPr lang="en-US" dirty="0"/>
              <a:t>mer’s </a:t>
            </a:r>
            <a:r>
              <a:rPr lang="en-US" i="1" dirty="0"/>
              <a:t>day</a:t>
            </a:r>
            <a:r>
              <a:rPr lang="en-US" dirty="0"/>
              <a:t>."</a:t>
            </a:r>
          </a:p>
          <a:p>
            <a:pPr lvl="0" algn="l" rtl="0"/>
            <a:r>
              <a:rPr lang="en-US" dirty="0"/>
              <a:t>So do you want to see a cool bit of foreshadowing? The pronoun "I" is a stressed syllable in the first line, but the pronoun "Thou" is unstressed in the second line. Guess who’s going to be the real subject of this poem.</a:t>
            </a:r>
          </a:p>
          <a:p>
            <a:pPr algn="l" rtl="0"/>
            <a:endParaRPr lang="ar-SA" dirty="0"/>
          </a:p>
          <a:p>
            <a:pPr algn="l" rtl="0"/>
            <a:endParaRPr lang="ar-SA"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a:r>
              <a:rPr lang="en-US" b="1" dirty="0"/>
              <a:t>Lines 3-4</a:t>
            </a:r>
          </a:p>
          <a:p>
            <a:pPr algn="l"/>
            <a:r>
              <a:rPr lang="en-US" i="1" dirty="0"/>
              <a:t>Rough winds do shake the darling buds of May, </a:t>
            </a:r>
            <a:br>
              <a:rPr lang="en-US" i="1" dirty="0"/>
            </a:br>
            <a:r>
              <a:rPr lang="en-US" i="1" dirty="0"/>
              <a:t>And summer’s lease hath all too short a date:</a:t>
            </a:r>
            <a:endParaRPr lang="en-US" dirty="0"/>
          </a:p>
          <a:p>
            <a:pPr lvl="0" algn="l" rtl="0"/>
            <a:r>
              <a:rPr lang="en-US" dirty="0"/>
              <a:t>Here the speaker begins to personify nature. In other words, some of the smack talking he’s doing about summer sounds like he’s talking about a person.</a:t>
            </a:r>
          </a:p>
          <a:p>
            <a:pPr lvl="0" algn="l" rtl="0"/>
            <a:r>
              <a:rPr lang="en-US" dirty="0"/>
              <a:t>Basically, strong summer winds threaten those new flower buds that popped up in May, and summer just doesn’t last very long.</a:t>
            </a:r>
          </a:p>
          <a:p>
            <a:pPr algn="l"/>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t>Tennyson’s biography</a:t>
            </a:r>
            <a:br>
              <a:rPr lang="en-US" dirty="0"/>
            </a:br>
            <a:endParaRPr lang="ar-SA" dirty="0"/>
          </a:p>
        </p:txBody>
      </p:sp>
      <p:sp>
        <p:nvSpPr>
          <p:cNvPr id="3" name="عنصر نائب للمحتوى 2"/>
          <p:cNvSpPr>
            <a:spLocks noGrp="1"/>
          </p:cNvSpPr>
          <p:nvPr>
            <p:ph sz="quarter" idx="1"/>
          </p:nvPr>
        </p:nvSpPr>
        <p:spPr/>
        <p:txBody>
          <a:bodyPr>
            <a:normAutofit/>
          </a:bodyPr>
          <a:lstStyle/>
          <a:p>
            <a:pPr algn="l" rtl="0"/>
            <a:r>
              <a:rPr lang="en-US" dirty="0"/>
              <a:t>Born in England in 1809, Alfred, Lord Tennyson began writing poetry as a boy. He was first published in 1827, but it was not until the 1840s that his work received regular public acclaim. His "In Memoriam" (1850), which contains the line "</a:t>
            </a:r>
            <a:r>
              <a:rPr lang="en-US" dirty="0" err="1"/>
              <a:t>'Tis</a:t>
            </a:r>
            <a:r>
              <a:rPr lang="en-US" dirty="0"/>
              <a:t> better to have loved and lost than never to have loved at all," cemented his reputation. Tennyson was </a:t>
            </a:r>
            <a:r>
              <a:rPr lang="en-US" dirty="0">
                <a:hlinkClick r:id="rId2"/>
              </a:rPr>
              <a:t>Queen Victoria</a:t>
            </a:r>
            <a:r>
              <a:rPr lang="en-US" dirty="0"/>
              <a:t>'s poet laureate from 1850 until his death in 1892.</a:t>
            </a:r>
          </a:p>
          <a:p>
            <a:pPr algn="l"/>
            <a:endParaRPr lang="ar-SA"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20000"/>
          </a:bodyPr>
          <a:lstStyle/>
          <a:p>
            <a:pPr lvl="0" algn="l" rtl="0"/>
            <a:r>
              <a:rPr lang="en-US" dirty="0"/>
              <a:t>The way he describes the short summer, though, is what’s interesting. Summer has a "lease" on the weather, just as your family might have a lease on your car; like a person, summer can enter into, and must abide by, agreements.</a:t>
            </a:r>
          </a:p>
          <a:p>
            <a:pPr lvl="0" algn="l" rtl="0"/>
            <a:r>
              <a:rPr lang="en-US" dirty="0"/>
              <a:t>The point here is clear enough: the summer is fated to end.</a:t>
            </a:r>
          </a:p>
          <a:p>
            <a:pPr lvl="0" algn="l" rtl="0"/>
            <a:r>
              <a:rPr lang="en-US" dirty="0"/>
              <a:t>But check this out: isn’t summer also fated to begin every year once again? Can the summer possibly have "too short a date," if it happens an infinite number of times? Isn’t it, in a meaningful sense, immortal?</a:t>
            </a:r>
          </a:p>
          <a:p>
            <a:pPr lvl="0" algn="l" rtl="0"/>
            <a:r>
              <a:rPr lang="en-US" dirty="0"/>
              <a:t>Keep this in mind as you read on.</a:t>
            </a:r>
          </a:p>
          <a:p>
            <a:pPr algn="l"/>
            <a:endParaRPr lang="ar-SA"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10000"/>
          </a:bodyPr>
          <a:lstStyle/>
          <a:p>
            <a:pPr algn="l" rtl="0"/>
            <a:r>
              <a:rPr lang="en-US" b="1" dirty="0"/>
              <a:t>Lines 5-6</a:t>
            </a:r>
          </a:p>
          <a:p>
            <a:pPr algn="l" rtl="0"/>
            <a:r>
              <a:rPr lang="en-US" i="1" dirty="0"/>
              <a:t>Sometime too hot the eye of heaven shines, </a:t>
            </a:r>
            <a:br>
              <a:rPr lang="en-US" i="1" dirty="0"/>
            </a:br>
            <a:r>
              <a:rPr lang="en-US" i="1" dirty="0"/>
              <a:t>And often is his gold complexion </a:t>
            </a:r>
            <a:r>
              <a:rPr lang="en-US" i="1" dirty="0" err="1"/>
              <a:t>dimm’d</a:t>
            </a:r>
            <a:r>
              <a:rPr lang="en-US" i="1" dirty="0"/>
              <a:t>;</a:t>
            </a:r>
            <a:endParaRPr lang="en-US" dirty="0"/>
          </a:p>
          <a:p>
            <a:pPr lvl="0" algn="l" rtl="0"/>
            <a:r>
              <a:rPr lang="en-US" dirty="0"/>
              <a:t>Here comes the major personification of nature. Put simply, the speaker’s saying sometimes the sun is too hot, and other times you can’t even see it at all (hidden, we assume, by clouds).</a:t>
            </a:r>
          </a:p>
          <a:p>
            <a:pPr lvl="0" algn="l" rtl="0"/>
            <a:r>
              <a:rPr lang="en-US" dirty="0"/>
              <a:t>But instead of being boring, he calls the sun the "eye of heaven," refers to it using the word "his," and gives it a "complexion," which generally means refers to the skin of the face.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85000" lnSpcReduction="20000"/>
          </a:bodyPr>
          <a:lstStyle/>
          <a:p>
            <a:pPr lvl="0" algn="l" rtl="0"/>
            <a:r>
              <a:rPr lang="en-US" dirty="0"/>
              <a:t>Check out how much more information about the summer we’re getting than we are about the beloved. Indeed, the speaker is carefully describing the summer individually, and even in human terms, while he only describes "thee" in one line and only relative to the summer.</a:t>
            </a:r>
          </a:p>
          <a:p>
            <a:pPr lvl="0" algn="l" rtl="0"/>
            <a:r>
              <a:rPr lang="en-US" dirty="0"/>
              <a:t>"Complexion," in particular, is especially interesting, as it brings back the whole "</a:t>
            </a:r>
            <a:r>
              <a:rPr lang="en-US" dirty="0" err="1"/>
              <a:t>humours</a:t>
            </a:r>
            <a:r>
              <a:rPr lang="en-US" dirty="0"/>
              <a:t>" theme we saw in "temperate."</a:t>
            </a:r>
          </a:p>
          <a:p>
            <a:pPr lvl="0" algn="l" rtl="0"/>
            <a:r>
              <a:rPr lang="en-US" dirty="0"/>
              <a:t>"Complexion" used to be used to describe someone’s health, specifically with regard to their balance of </a:t>
            </a:r>
            <a:r>
              <a:rPr lang="en-US" dirty="0" err="1"/>
              <a:t>humours</a:t>
            </a:r>
            <a:r>
              <a:rPr lang="en-US" dirty="0"/>
              <a:t>. Thus, we see here again that the speaker is combining descriptions of external weather phenomena with internal balance.</a:t>
            </a:r>
          </a:p>
          <a:p>
            <a:pPr algn="l" rtl="0"/>
            <a:endParaRPr lang="ar-SA" dirty="0"/>
          </a:p>
          <a:p>
            <a:pPr algn="l" rtl="0"/>
            <a:endParaRPr lang="ar-SA"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b="1" dirty="0"/>
              <a:t>Lines 7-8</a:t>
            </a:r>
          </a:p>
          <a:p>
            <a:pPr algn="l" rtl="0"/>
            <a:r>
              <a:rPr lang="en-US" i="1" dirty="0"/>
              <a:t>And every fair from fair sometime declines, </a:t>
            </a:r>
            <a:br>
              <a:rPr lang="en-US" i="1" dirty="0"/>
            </a:br>
            <a:r>
              <a:rPr lang="en-US" i="1" dirty="0"/>
              <a:t>By chance, or nature’s changing course </a:t>
            </a:r>
            <a:r>
              <a:rPr lang="en-US" i="1" dirty="0" err="1"/>
              <a:t>untrimm’d</a:t>
            </a:r>
            <a:r>
              <a:rPr lang="en-US" i="1" dirty="0"/>
              <a:t>;</a:t>
            </a:r>
            <a:endParaRPr lang="en-US" dirty="0"/>
          </a:p>
          <a:p>
            <a:pPr lvl="0" algn="l" rtl="0"/>
            <a:r>
              <a:rPr lang="en-US" dirty="0"/>
              <a:t>With these lines, the speaker gets even broader in his philosophy, declaring that everything beautiful must eventually fade away and lose its charm, either by chance or by the natural flow of time. Kind of like teen pop stars.</a:t>
            </a:r>
          </a:p>
          <a:p>
            <a:pPr lvl="0" algn="l" rtl="0"/>
            <a:endParaRPr lang="en-US" dirty="0"/>
          </a:p>
          <a:p>
            <a:pPr algn="l" rtl="0"/>
            <a:endParaRPr lang="ar-SA"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85000" lnSpcReduction="10000"/>
          </a:bodyPr>
          <a:lstStyle/>
          <a:p>
            <a:pPr lvl="0" algn="l" rtl="0"/>
            <a:r>
              <a:rPr lang="en-US" dirty="0"/>
              <a:t>Now what exactly does "</a:t>
            </a:r>
            <a:r>
              <a:rPr lang="en-US" dirty="0" err="1"/>
              <a:t>untrimm’d</a:t>
            </a:r>
            <a:r>
              <a:rPr lang="en-US" dirty="0"/>
              <a:t>" refer to?</a:t>
            </a:r>
          </a:p>
          <a:p>
            <a:pPr lvl="0" algn="l" rtl="0"/>
            <a:r>
              <a:rPr lang="en-US" dirty="0"/>
              <a:t>We might read it as what happens to "fair" or beautiful things. By that reading, things that are beautiful eventually lose their trimmings, or their decorations, and thus fade from beauty.</a:t>
            </a:r>
          </a:p>
          <a:p>
            <a:pPr lvl="0" algn="l" rtl="0"/>
            <a:r>
              <a:rPr lang="en-US" dirty="0"/>
              <a:t>On the other hand, "</a:t>
            </a:r>
            <a:r>
              <a:rPr lang="en-US" dirty="0" err="1"/>
              <a:t>untrimm’d</a:t>
            </a:r>
            <a:r>
              <a:rPr lang="en-US" dirty="0"/>
              <a:t>" is also a term from sailing, as you "trim," or adjust, the sails to take advantage of the wind. This gives "</a:t>
            </a:r>
            <a:r>
              <a:rPr lang="en-US" dirty="0" err="1"/>
              <a:t>untrimm’d</a:t>
            </a:r>
            <a:r>
              <a:rPr lang="en-US" dirty="0"/>
              <a:t>" a completely opposite meaning; instead of "made ugly and plain by natural changes," it means "unchanged in the face of nature’s natural changes."</a:t>
            </a:r>
          </a:p>
          <a:p>
            <a:pPr lvl="0" algn="l" rtl="0"/>
            <a:r>
              <a:rPr lang="en-US" dirty="0"/>
              <a:t>Here, then, we are subtly prepped for the turn we’re about to see in</a:t>
            </a:r>
            <a:endParaRPr lang="ar-SA"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20000"/>
          </a:bodyPr>
          <a:lstStyle/>
          <a:p>
            <a:pPr algn="l"/>
            <a:r>
              <a:rPr lang="en-US" b="1" dirty="0"/>
              <a:t>Lines 9-10</a:t>
            </a:r>
          </a:p>
          <a:p>
            <a:pPr algn="l"/>
            <a:r>
              <a:rPr lang="en-US" i="1" dirty="0"/>
              <a:t>But thy eternal summer shall not fade, </a:t>
            </a:r>
            <a:br>
              <a:rPr lang="en-US" i="1" dirty="0"/>
            </a:br>
            <a:r>
              <a:rPr lang="en-US" i="1" dirty="0"/>
              <a:t>Nor lose possession of that fair thou </a:t>
            </a:r>
            <a:r>
              <a:rPr lang="en-US" i="1" dirty="0" err="1"/>
              <a:t>ow’st</a:t>
            </a:r>
            <a:r>
              <a:rPr lang="en-US" i="1" dirty="0"/>
              <a:t>,</a:t>
            </a:r>
            <a:endParaRPr lang="en-US" dirty="0"/>
          </a:p>
          <a:p>
            <a:pPr lvl="0" algn="l" rtl="0"/>
            <a:r>
              <a:rPr lang="en-US" dirty="0"/>
              <a:t>The turn! Check out the "Form and Meter" section for more on line 9 in sonnets, but here’s a classic example of a "turn."</a:t>
            </a:r>
          </a:p>
          <a:p>
            <a:pPr lvl="0" algn="l" rtl="0"/>
            <a:r>
              <a:rPr lang="en-US" dirty="0"/>
              <a:t>Suddenly (though it was foreshadowed a bit in line 8), the tone and direction of the poem changes dramatically. Moving on from bashing summer and the limitations inherent in nature, the speaker pronounces that the beloved he’s speaking to isn’t subject to all of these rules he’s laid out.</a:t>
            </a:r>
          </a:p>
          <a:p>
            <a:pPr algn="l"/>
            <a:endParaRPr lang="ar-SA"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a:bodyPr>
          <a:lstStyle/>
          <a:p>
            <a:pPr lvl="0" algn="l" rtl="0"/>
            <a:r>
              <a:rPr lang="en-US" dirty="0"/>
              <a:t>The speaker argues that, unlike the real summer, his beloved’s summer (by which he means beautiful, happy years) will never go away, nor will the beloved lose his/her beauty.</a:t>
            </a:r>
          </a:p>
          <a:p>
            <a:pPr lvl="0" algn="l" rtl="0"/>
            <a:r>
              <a:rPr lang="en-US" dirty="0"/>
              <a:t>But remember what we mentioned in line 4? The summer in real life actually is an "eternal summer," since it comes back every year for all eternity. Just like we saw with all of the personifications of nature in the previous lines, we begin to notice here that "thee" and the "summer’s day" are really quite similar.</a:t>
            </a:r>
          </a:p>
          <a:p>
            <a:pPr algn="l"/>
            <a:endParaRPr lang="ar-SA"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85000" lnSpcReduction="20000"/>
          </a:bodyPr>
          <a:lstStyle/>
          <a:p>
            <a:pPr lvl="0" algn="l" rtl="0"/>
            <a:r>
              <a:rPr lang="en-US" dirty="0"/>
              <a:t>Both can fade away or, depending on how you look at it, be eternal, and both can be personified. That’s why here, at line 9, the poet switches direction – both the beloved </a:t>
            </a:r>
            <a:r>
              <a:rPr lang="en-US" i="1" dirty="0"/>
              <a:t>and</a:t>
            </a:r>
            <a:r>
              <a:rPr lang="en-US" dirty="0"/>
              <a:t> nature are threatened mainly by time, and it is only through this third force (poetry), that they can live on.</a:t>
            </a:r>
          </a:p>
          <a:p>
            <a:pPr lvl="0" algn="l" rtl="0"/>
            <a:r>
              <a:rPr lang="en-US" dirty="0"/>
              <a:t>It’s also worth picking up on that word "</a:t>
            </a:r>
            <a:r>
              <a:rPr lang="en-US" dirty="0" err="1"/>
              <a:t>ow’st</a:t>
            </a:r>
            <a:r>
              <a:rPr lang="en-US" dirty="0"/>
              <a:t>." That apostrophe might be contracting "</a:t>
            </a:r>
            <a:r>
              <a:rPr lang="en-US" dirty="0" err="1"/>
              <a:t>ownest</a:t>
            </a:r>
            <a:r>
              <a:rPr lang="en-US" dirty="0"/>
              <a:t>" or "</a:t>
            </a:r>
            <a:r>
              <a:rPr lang="en-US" dirty="0" err="1"/>
              <a:t>owest</a:t>
            </a:r>
            <a:r>
              <a:rPr lang="en-US" dirty="0"/>
              <a:t>," and both work nicely. Either the beloved won’t lose the beauty he/she possesses ("owns"), or won’t have to return the beauty he/she borrowed from nature and now owes back.</a:t>
            </a:r>
          </a:p>
          <a:p>
            <a:pPr lvl="0" algn="l" rtl="0"/>
            <a:r>
              <a:rPr lang="en-US" dirty="0"/>
              <a:t>These readings both resonate well with line 4, in which the speaker described the summer months as a "lease," or a temporary ownership that had to be returned.</a:t>
            </a:r>
          </a:p>
          <a:p>
            <a:pPr algn="l"/>
            <a:endParaRPr lang="ar-SA"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b="1" dirty="0"/>
              <a:t>Lines 11-12</a:t>
            </a:r>
          </a:p>
          <a:p>
            <a:pPr algn="l" rtl="0"/>
            <a:r>
              <a:rPr lang="en-US" i="1" dirty="0"/>
              <a:t>Nor shall death brag thou </a:t>
            </a:r>
            <a:r>
              <a:rPr lang="en-US" i="1" dirty="0" err="1"/>
              <a:t>wander’st</a:t>
            </a:r>
            <a:r>
              <a:rPr lang="en-US" i="1" dirty="0"/>
              <a:t> in his shade, </a:t>
            </a:r>
            <a:br>
              <a:rPr lang="en-US" i="1" dirty="0"/>
            </a:br>
            <a:r>
              <a:rPr lang="en-US" i="1" dirty="0"/>
              <a:t>When in eternal lines to time thou </a:t>
            </a:r>
            <a:r>
              <a:rPr lang="en-US" i="1" dirty="0" err="1"/>
              <a:t>grow’st</a:t>
            </a:r>
            <a:r>
              <a:rPr lang="en-US" i="1" dirty="0"/>
              <a:t>;</a:t>
            </a:r>
            <a:endParaRPr lang="en-US" dirty="0"/>
          </a:p>
          <a:p>
            <a:pPr lvl="0" algn="l" rtl="0"/>
            <a:r>
              <a:rPr lang="en-US" dirty="0"/>
              <a:t>In another bit of personification (so far we’ve had summer and the sun), the speaker introduces death.</a:t>
            </a:r>
          </a:p>
          <a:p>
            <a:pPr lvl="0" algn="l" rtl="0"/>
            <a:r>
              <a:rPr lang="en-US" dirty="0"/>
              <a:t>Death, the speaker claims, won’t get a chance to claim the beloved in the valley of the shadow of death (this death’s shadow idea is from Psalm 23:4), since he/she is immortal.</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a:bodyPr>
          <a:lstStyle/>
          <a:p>
            <a:pPr lvl="0" algn="l" rtl="0"/>
            <a:r>
              <a:rPr lang="en-US" dirty="0"/>
              <a:t>The general meaning of line 12 (you’re eternal) is actually easier to see if you read the line as a metaphor. As a metaphor, "lines to time" definitely refers to a poem, since they are lines set to a meter, or time.</a:t>
            </a:r>
          </a:p>
          <a:p>
            <a:pPr lvl="0" algn="l" rtl="0"/>
            <a:r>
              <a:rPr lang="en-US" dirty="0"/>
              <a:t>Here, then, the poet is making two bold claims: first, that his poem is "eternal," and second, that it nourishes and develops "thee," as it is where he/she is able to "grow."</a:t>
            </a:r>
          </a:p>
          <a:p>
            <a:pPr lvl="0" algn="l" rtl="0"/>
            <a:r>
              <a:rPr lang="en-US" dirty="0"/>
              <a:t>Now this willingness to discuss the fact that he’s writing a poem </a:t>
            </a:r>
            <a:r>
              <a:rPr lang="en-US" i="1" dirty="0"/>
              <a:t>within</a:t>
            </a:r>
            <a:r>
              <a:rPr lang="en-US" dirty="0"/>
              <a:t> the poem itself is pretty cool stuff.</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10000"/>
          </a:bodyPr>
          <a:lstStyle/>
          <a:p>
            <a:pPr algn="l" rtl="0"/>
            <a:r>
              <a:rPr lang="en-US" b="1" u="sng" dirty="0"/>
              <a:t>Summary </a:t>
            </a:r>
            <a:endParaRPr lang="en-US" dirty="0"/>
          </a:p>
          <a:p>
            <a:pPr algn="l" rtl="0"/>
            <a:r>
              <a:rPr lang="en-US" dirty="0"/>
              <a:t>the cliff is sharp and jagged, but the eagle can hold on to it, no sweat. His claws look like the hands of an old, ragged man. </a:t>
            </a:r>
            <a:br>
              <a:rPr lang="en-US" dirty="0"/>
            </a:br>
            <a:r>
              <a:rPr lang="en-US" dirty="0"/>
              <a:t>The cliff is so high it looks closer to the sun than to the earth. Perched in such a high place, the eagle is surrounded by blue sky in a circle around him.</a:t>
            </a:r>
            <a:br>
              <a:rPr lang="en-US" dirty="0"/>
            </a:br>
            <a:r>
              <a:rPr lang="en-US" dirty="0"/>
              <a:t>The sea also resembles an old man: it has wrinkles. The eagle is so high up that the waves like small, crisscrossing lines moving slowly toward shore.</a:t>
            </a:r>
            <a:br>
              <a:rPr lang="en-US" dirty="0"/>
            </a:br>
            <a:endParaRPr lang="ar-SA"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lvl="0" algn="l" rtl="0"/>
            <a:r>
              <a:rPr lang="en-US" dirty="0"/>
              <a:t>One fancy way of describing this kind of artistic tactic is called "breaking the fourth wall." That’s a metaphor itself, and you can think of it as a stage: in a normal play, any indoor action goes on as if the front edge of the stage were an imaginary wall. The actors, in other words, are supposed to pretend they’re in a real world with four walls and no audience watching them. </a:t>
            </a:r>
            <a:endParaRPr lang="ar-SA" dirty="0"/>
          </a:p>
          <a:p>
            <a:pPr algn="l"/>
            <a:endParaRPr lang="ar-SA" dirty="0"/>
          </a:p>
          <a:p>
            <a:pPr algn="l"/>
            <a:endParaRPr lang="ar-SA"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10000"/>
          </a:bodyPr>
          <a:lstStyle/>
          <a:p>
            <a:pPr lvl="0" algn="l" rtl="0"/>
            <a:r>
              <a:rPr lang="en-US" dirty="0"/>
              <a:t>If the actors, however, recognize that there’s an audience out there, they’re considered to be "breaking" through that fourth wall, as they try to do away with the artificiality of pretending they’re just living out a normal life up there on stage.</a:t>
            </a:r>
          </a:p>
          <a:p>
            <a:pPr lvl="0" algn="l" rtl="0"/>
            <a:r>
              <a:rPr lang="en-US" dirty="0"/>
              <a:t>Well that’s exactly what’s starting to go on here. If you were thinking this poem was a love letter to a beloved, you can forget it. This is a poem written to be read by an audience, and that audience, by continuing to read the poem, will try to make the beloved grow into a character, and in turn make him/her immortal.</a:t>
            </a:r>
          </a:p>
          <a:p>
            <a:pPr algn="l"/>
            <a:endParaRPr lang="ar-SA"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a:bodyPr>
          <a:lstStyle/>
          <a:p>
            <a:pPr algn="l" rtl="0"/>
            <a:r>
              <a:rPr lang="en-US" b="1" dirty="0"/>
              <a:t>Lines 13-14</a:t>
            </a:r>
          </a:p>
          <a:p>
            <a:pPr algn="l" rtl="0"/>
            <a:r>
              <a:rPr lang="en-US" i="1" dirty="0"/>
              <a:t>So long as men can breathe, or eyes can see, </a:t>
            </a:r>
            <a:br>
              <a:rPr lang="en-US" i="1" dirty="0"/>
            </a:br>
            <a:r>
              <a:rPr lang="en-US" i="1" dirty="0"/>
              <a:t>So long lives this, and this gives life to thee</a:t>
            </a:r>
            <a:r>
              <a:rPr lang="en-US" dirty="0"/>
              <a:t>.</a:t>
            </a:r>
          </a:p>
          <a:p>
            <a:pPr lvl="0" algn="l" rtl="0"/>
            <a:r>
              <a:rPr lang="en-US" dirty="0"/>
              <a:t>The couplet, in the end, is really just a fuller admission of what the speaker points toward in line 12.</a:t>
            </a:r>
          </a:p>
          <a:p>
            <a:pPr lvl="0" algn="l" rtl="0"/>
            <a:r>
              <a:rPr lang="en-US" dirty="0"/>
              <a:t>He has completely shattered the fourth wall, and (successfully, we should add) predicted that this poem will continue to be read, and the beloved will continue to be analyzed and re-analyzed for all time.</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lvl="0" algn="l" rtl="0"/>
            <a:r>
              <a:rPr lang="en-US" dirty="0"/>
              <a:t>In other words, by allowing us to try to give life to "thee" (figuring out who he/she was), the speaker and the poem itself give "thee" life.</a:t>
            </a:r>
          </a:p>
          <a:p>
            <a:pPr lvl="0" algn="l" rtl="0"/>
            <a:r>
              <a:rPr lang="en-US" dirty="0"/>
              <a:t>In other words: as long as men live and can read, this poem will continue to live, and so keep "thee" alive.</a:t>
            </a:r>
          </a:p>
          <a:p>
            <a:pPr lvl="0" algn="l" rtl="0"/>
            <a:r>
              <a:rPr lang="en-US" dirty="0"/>
              <a:t>But let's examine the language more closely. First of all, we’ve got some more personification: technically, eyes don’t really "see," and poems certainly don’t "live."</a:t>
            </a:r>
          </a:p>
          <a:p>
            <a:pPr algn="l" rtl="0"/>
            <a:endParaRPr lang="ar-SA" dirty="0"/>
          </a:p>
          <a:p>
            <a:pPr algn="l" rtl="0"/>
            <a:endParaRPr lang="ar-SA"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lvl="0" algn="l" rtl="0"/>
            <a:r>
              <a:rPr lang="en-US" dirty="0"/>
              <a:t>Also, it’s worth noting the incredible arrogance here: why should we believe that as long as humankind exists, this poem will continue to live? Can’t we imagine a world in which every copy of this poem were burned, and so "thee" would stop living?</a:t>
            </a:r>
          </a:p>
          <a:p>
            <a:pPr lvl="0" algn="l" rtl="0"/>
            <a:r>
              <a:rPr lang="en-US" dirty="0"/>
              <a:t>And even if people are still reading the poem, what kind of "life" is it that the beloved will be leading? This definitely doesn’t sound like heaven. </a:t>
            </a:r>
            <a:endParaRPr lang="ar-SA"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lvl="0" algn="l" rtl="0"/>
            <a:r>
              <a:rPr lang="en-US" dirty="0"/>
              <a:t>The beloved can’t make any choices for his or her self, isn’t conscious, and can only be recognized as the poet described him or her.</a:t>
            </a:r>
          </a:p>
          <a:p>
            <a:pPr lvl="0" algn="l" rtl="0"/>
            <a:r>
              <a:rPr lang="en-US" dirty="0"/>
              <a:t>In fact, we ought to wonder whether it is "thee" who will be alive, or rather the poet’s (very limited) representation of "thee."</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lvl="0" algn="l" rtl="0"/>
            <a:r>
              <a:rPr lang="en-US" dirty="0"/>
              <a:t>Plus, remember how in line 9 we noted that summer could also be eternal? Well, the end of this poem kind of makes you wonder. So why, again, is the beloved eternal but not summer? Just like summer, the beloved is going to fade away in real life, and just like summer, the beloved has been written about and preserved in a poem. How come, by the end of the poem, it’s only "thee" who lives on and not nature?</a:t>
            </a:r>
          </a:p>
          <a:p>
            <a:pPr algn="l" rtl="0"/>
            <a:endParaRPr lang="ar-SA" dirty="0"/>
          </a:p>
          <a:p>
            <a:pPr algn="l" rtl="0"/>
            <a:endParaRPr lang="ar-SA"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lvl="0" algn="l" rtl="0"/>
            <a:r>
              <a:rPr lang="en-US" dirty="0"/>
              <a:t>Finally, remember how back in line 1 we were already wondering if "thee" might not just be the speaker’s lover, but also us readers? Well now the speaker has broken through the fourth wall, and revealed himself as not just a lover, but also as a writer of poetry.</a:t>
            </a:r>
          </a:p>
          <a:p>
            <a:pPr lvl="0" algn="l" rtl="0"/>
            <a:r>
              <a:rPr lang="en-US" dirty="0"/>
              <a:t>So check this out (this should be fun for you math kids out there): the speaker is talking to "thee," and that speaker is actually the poet. Now who do poets write for? That’s right, for us readers.</a:t>
            </a:r>
          </a:p>
          <a:p>
            <a:pPr algn="l"/>
            <a:endParaRPr lang="ar-SA"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a:bodyPr>
          <a:lstStyle/>
          <a:p>
            <a:pPr lvl="0" algn="l" rtl="0"/>
            <a:r>
              <a:rPr lang="en-US" dirty="0"/>
              <a:t>So we have three conditions here: the speaker speaks only to "thee," the writer speaks only to us, and the speaker and writer are the same thing. Doesn’t that mean, then, that "thee," is the same as "us"? Trippy.</a:t>
            </a:r>
          </a:p>
          <a:p>
            <a:pPr lvl="0" algn="l" rtl="0"/>
            <a:r>
              <a:rPr lang="en-US" dirty="0"/>
              <a:t>Frankly, we think that’s a pretty cool reading. Basically, the speaker here is speaking to all of mankind. All of us feel this pressure of mortality, but here Shakespeare crystallizes that anxiety in a poem, so that this idea of mankind will live on forever.</a:t>
            </a:r>
          </a:p>
          <a:p>
            <a:pPr algn="l"/>
            <a:endParaRPr lang="ar-SA"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lvl="0" algn="l" rtl="0"/>
            <a:r>
              <a:rPr lang="en-US" dirty="0"/>
              <a:t>The last lines, then, can be read as circular: "so long as mankind lives, mankind will continue to live."</a:t>
            </a:r>
          </a:p>
          <a:p>
            <a:pPr lvl="0" algn="l" rtl="0"/>
            <a:r>
              <a:rPr lang="en-US" dirty="0"/>
              <a:t>Cool? Too weird? You decide.</a:t>
            </a:r>
          </a:p>
          <a:p>
            <a:pPr lvl="0" algn="l" rtl="0"/>
            <a:r>
              <a:rPr lang="en-US" dirty="0"/>
              <a:t>In any case, these last two lines hammer home something we suspected from those very first pronouns: this speaker seems more interested in himself and his abilities as a poet than the qualities of his addressee.</a:t>
            </a:r>
          </a:p>
          <a:p>
            <a:pPr algn="l"/>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dirty="0"/>
              <a:t>This eagle does what eagles spend most of their time doing: looking around. Eagles have great eyes, and the craggy mountain cliff provides the perfect vantage point for seeing everything below.</a:t>
            </a:r>
            <a:br>
              <a:rPr lang="en-US" dirty="0"/>
            </a:br>
            <a:r>
              <a:rPr lang="en-US" dirty="0"/>
              <a:t>Did you see that? Where'd he go? The eagle dove off the cliff so fast that he looked like a bolt of lightning. Maybe he spied something tasty to eat below, or maybe he just wanted to stretch his wings. Either way, he's too quick for our eyes to follow.</a:t>
            </a:r>
          </a:p>
          <a:p>
            <a:pPr algn="l" rtl="0"/>
            <a:endParaRPr lang="ar-SA"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20000"/>
          </a:bodyPr>
          <a:lstStyle/>
          <a:p>
            <a:pPr algn="l" rtl="0"/>
            <a:r>
              <a:rPr lang="en-US" b="1" u="sng" dirty="0"/>
              <a:t>Figures of speech </a:t>
            </a:r>
            <a:endParaRPr lang="en-US" dirty="0"/>
          </a:p>
          <a:p>
            <a:pPr algn="l" rtl="0"/>
            <a:r>
              <a:rPr lang="en-US" dirty="0"/>
              <a:t>This poem makes use of apostrophe in the beginning of this poem which begin with a question addressed to the speakers lover in the word " thee". The "eye of heaven " in line number 5 is personification, the sun has been personified in line number 6 also in the word " his" we have another personification. In the final line " so long live this poem" is another personification, the poem was personified as person who lives. In the first line " shall I compare you to a summer's day" is simile, there is a comparison between his lover and a summer day. Nor death shall brag is another personification.</a:t>
            </a:r>
          </a:p>
          <a:p>
            <a:pPr algn="l"/>
            <a:endParaRPr lang="ar-SA"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lstStyle/>
          <a:p>
            <a:pPr algn="l" rtl="0"/>
            <a:r>
              <a:rPr lang="en-US" b="1" u="sng" dirty="0"/>
              <a:t>Main idea  explanation </a:t>
            </a:r>
            <a:endParaRPr lang="en-US" dirty="0"/>
          </a:p>
          <a:p>
            <a:pPr algn="l" rtl="0"/>
            <a:r>
              <a:rPr lang="en-US" dirty="0"/>
              <a:t>The general theme of the poet is what is written about in poetry is eternal especially this poem. Shakespeare is admiring a women and saying that her beauty will never fade because he is putting it into verse. </a:t>
            </a:r>
          </a:p>
          <a:p>
            <a:pPr algn="l"/>
            <a:endParaRPr lang="ar-SA"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85000" lnSpcReduction="20000"/>
          </a:bodyPr>
          <a:lstStyle/>
          <a:p>
            <a:pPr algn="l" rtl="0"/>
            <a:r>
              <a:rPr lang="en-US" b="1" u="sng" dirty="0"/>
              <a:t>3. Denotation and connotation</a:t>
            </a:r>
            <a:endParaRPr lang="en-US" dirty="0"/>
          </a:p>
          <a:p>
            <a:pPr algn="l" rtl="0"/>
            <a:r>
              <a:rPr lang="en-US" dirty="0"/>
              <a:t>The average word has three components: sound, denotation and connotation. It begins as a combination of tones and noises uttered by the lips, tongue and throat and then it has a meaning attached to it. The basic part of this meaning is denotation which is the dictionary meaning. Then the word has another hidden meaning beyond the dictionary meaning which is a connotation the term which means what the word suggest beyond what it expresses. Example the word home denotatively means a place where one lives and connotatively means security, love, comfort and family. Connotation is very important in poetry because it let the poet to say more in fewer words. </a:t>
            </a:r>
          </a:p>
          <a:p>
            <a:pPr algn="l"/>
            <a:endParaRPr lang="ar-SA"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b="1" u="sng" dirty="0"/>
              <a:t>4. imagery explanation  </a:t>
            </a:r>
            <a:endParaRPr lang="en-US" dirty="0"/>
          </a:p>
          <a:p>
            <a:pPr algn="l" rtl="0"/>
            <a:r>
              <a:rPr lang="en-US" dirty="0"/>
              <a:t>May be defined as a representation through language of sense experience . The word image suggests a mental picture through: eye (visual image)which is a kind of imagery that occurs in poetry. Sound (auditory image) , a smell ( olfactory image) a taste ( gustatory image) touch( tactile image) an internal sensation such as hunger fatigue or nausea (organic image) or movement or tension in the muscle ( kinesthetic image)</a:t>
            </a:r>
          </a:p>
          <a:p>
            <a:pPr algn="l"/>
            <a:endParaRPr lang="ar-SA"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Quiz number three </a:t>
            </a:r>
            <a:endParaRPr lang="ar-SA" dirty="0"/>
          </a:p>
        </p:txBody>
      </p:sp>
      <p:sp>
        <p:nvSpPr>
          <p:cNvPr id="3" name="عنصر نائب للمحتوى 2"/>
          <p:cNvSpPr>
            <a:spLocks noGrp="1"/>
          </p:cNvSpPr>
          <p:nvPr>
            <p:ph sz="quarter" idx="1"/>
          </p:nvPr>
        </p:nvSpPr>
        <p:spPr/>
        <p:txBody>
          <a:bodyPr/>
          <a:lstStyle/>
          <a:p>
            <a:pPr algn="l" rtl="0"/>
            <a:r>
              <a:rPr lang="en-US" dirty="0"/>
              <a:t>What is the difference between denotation and connotation?</a:t>
            </a:r>
          </a:p>
          <a:p>
            <a:pPr algn="l" rtl="0"/>
            <a:r>
              <a:rPr lang="en-US" dirty="0"/>
              <a:t>Mention the five types of images. </a:t>
            </a:r>
            <a:endParaRPr lang="ar-SA"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t>Poem five. Meeting at night by Robert Browning </a:t>
            </a:r>
            <a:br>
              <a:rPr lang="en-US" dirty="0"/>
            </a:br>
            <a:endParaRPr lang="ar-SA" dirty="0"/>
          </a:p>
        </p:txBody>
      </p:sp>
      <p:sp>
        <p:nvSpPr>
          <p:cNvPr id="3" name="عنصر نائب للمحتوى 2"/>
          <p:cNvSpPr>
            <a:spLocks noGrp="1"/>
          </p:cNvSpPr>
          <p:nvPr>
            <p:ph sz="quarter" idx="1"/>
          </p:nvPr>
        </p:nvSpPr>
        <p:spPr/>
        <p:txBody>
          <a:bodyPr>
            <a:normAutofit fontScale="77500" lnSpcReduction="20000"/>
          </a:bodyPr>
          <a:lstStyle/>
          <a:p>
            <a:pPr algn="l" rtl="0"/>
            <a:r>
              <a:rPr lang="en-US" dirty="0"/>
              <a:t>The gray sea and the long black land;  </a:t>
            </a:r>
          </a:p>
          <a:p>
            <a:pPr algn="l" rtl="0"/>
            <a:r>
              <a:rPr lang="en-US" dirty="0"/>
              <a:t>And the yellow half-moon large and low:  </a:t>
            </a:r>
          </a:p>
          <a:p>
            <a:pPr algn="l" rtl="0"/>
            <a:r>
              <a:rPr lang="en-US" dirty="0"/>
              <a:t>And the startled little waves that leap  </a:t>
            </a:r>
          </a:p>
          <a:p>
            <a:pPr algn="l" rtl="0"/>
            <a:r>
              <a:rPr lang="en-US" dirty="0"/>
              <a:t>In fiery ringlets from their sleep,  </a:t>
            </a:r>
          </a:p>
          <a:p>
            <a:pPr algn="l" rtl="0"/>
            <a:r>
              <a:rPr lang="en-US" dirty="0"/>
              <a:t>As I gain the cove with pushing prow,</a:t>
            </a:r>
          </a:p>
          <a:p>
            <a:pPr algn="l" rtl="0"/>
            <a:r>
              <a:rPr lang="en-US" dirty="0"/>
              <a:t>And quench its speed </a:t>
            </a:r>
            <a:r>
              <a:rPr lang="en-US" dirty="0" err="1"/>
              <a:t>i</a:t>
            </a:r>
            <a:r>
              <a:rPr lang="en-US" dirty="0"/>
              <a:t>’ the slushy sand.  </a:t>
            </a:r>
          </a:p>
          <a:p>
            <a:pPr algn="l" rtl="0"/>
            <a:r>
              <a:rPr lang="en-US" dirty="0"/>
              <a:t>Then a mile of warm sea-scented beach;  </a:t>
            </a:r>
          </a:p>
          <a:p>
            <a:pPr algn="l" rtl="0"/>
            <a:r>
              <a:rPr lang="en-US" dirty="0"/>
              <a:t>Three fields to cross till a farm appears;  </a:t>
            </a:r>
          </a:p>
          <a:p>
            <a:pPr algn="l" rtl="0"/>
            <a:r>
              <a:rPr lang="en-US" dirty="0"/>
              <a:t>A tap at the pane, the quick sharp scratch  </a:t>
            </a:r>
          </a:p>
          <a:p>
            <a:pPr algn="l" rtl="0"/>
            <a:r>
              <a:rPr lang="en-US" dirty="0"/>
              <a:t>And blue spurt of a lighted match,</a:t>
            </a:r>
          </a:p>
          <a:p>
            <a:pPr algn="l" rtl="0"/>
            <a:r>
              <a:rPr lang="en-US" dirty="0"/>
              <a:t>And a voice less loud, through joys and fears,  </a:t>
            </a:r>
          </a:p>
          <a:p>
            <a:pPr algn="l" rtl="0"/>
            <a:r>
              <a:rPr lang="en-US" dirty="0"/>
              <a:t>Than the two hearts beating each to each!</a:t>
            </a:r>
          </a:p>
          <a:p>
            <a:pPr algn="l"/>
            <a:endParaRPr lang="ar-SA"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b="1" u="sng" dirty="0"/>
              <a:t>Summary</a:t>
            </a:r>
            <a:endParaRPr lang="en-US" b="1" dirty="0"/>
          </a:p>
          <a:p>
            <a:pPr algn="l" rtl="0"/>
            <a:r>
              <a:rPr lang="en-US" dirty="0"/>
              <a:t>The speaker is at sea at night, heading towards the black land in the distance. He briefly paints a picture image of night at sea but moves forward until he pulls his vessel up on to the sand.</a:t>
            </a:r>
          </a:p>
          <a:p>
            <a:pPr algn="l" rtl="0"/>
            <a:r>
              <a:rPr lang="en-US" dirty="0"/>
              <a:t>He walks a mile along the beach and then across three fields until he approaches his goal, a farm. He taps at the window, sees the lighting of a match, and then is overwhelmed by the beating of his and his lover's hearts as they reunite.</a:t>
            </a:r>
          </a:p>
          <a:p>
            <a:pPr algn="l" rtl="0"/>
            <a:endParaRPr lang="ar-SA"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10000"/>
          </a:bodyPr>
          <a:lstStyle/>
          <a:p>
            <a:pPr algn="l" rtl="0"/>
            <a:r>
              <a:rPr lang="en-US" b="1" u="sng" dirty="0"/>
              <a:t>Analysis</a:t>
            </a:r>
            <a:endParaRPr lang="en-US" b="1" dirty="0"/>
          </a:p>
          <a:p>
            <a:pPr algn="l" rtl="0"/>
            <a:r>
              <a:rPr lang="en-US" u="sng" dirty="0"/>
              <a:t>A short and relatively simple love poem, this piece still presents the subtext of the importance of movement in life, </a:t>
            </a:r>
            <a:r>
              <a:rPr lang="en-US" dirty="0"/>
              <a:t>and of the dichotomy between the stasis of art and the action of life.</a:t>
            </a:r>
          </a:p>
          <a:p>
            <a:pPr algn="l" rtl="0"/>
            <a:r>
              <a:rPr lang="en-US" u="sng" dirty="0"/>
              <a:t>The entire poem has a sense of movement to it that reflects the speaker's desire to reunite with his love. </a:t>
            </a:r>
            <a:r>
              <a:rPr lang="en-US" dirty="0"/>
              <a:t>The poem's meter and sound clearly denote a sense of pressing intent. Read it aloud to sense how the language is pushing ever forward, with three lines in the first stanza alone beginning with ".</a:t>
            </a:r>
          </a:p>
          <a:p>
            <a:pPr algn="l" rtl="0"/>
            <a:endParaRPr lang="ar-SA"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u="sng" dirty="0"/>
              <a:t>And," as though to suggest that what is on the speaker's mind is never the moment he is in but rather the next thing</a:t>
            </a:r>
            <a:r>
              <a:rPr lang="en-US" dirty="0"/>
              <a:t>, since the latter gets him closer to his lover. </a:t>
            </a:r>
            <a:r>
              <a:rPr lang="en-US" u="sng" dirty="0"/>
              <a:t>Technically, the meter is iambic tetrameter, though it is hardly strict,</a:t>
            </a:r>
            <a:r>
              <a:rPr lang="en-US" dirty="0"/>
              <a:t> as should be expected in a poem that puts movement over order and contemplation.</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dirty="0"/>
              <a:t>This sense of movement is particularly interesting when compared to what is usually expected of a poem of this sort. </a:t>
            </a:r>
            <a:r>
              <a:rPr lang="en-US" u="sng" dirty="0"/>
              <a:t>The imagery, especially in the first stanza, is extremely picturesque and pastoral, the type of landscape that readers often expect poets to spend time contemplating and describing.</a:t>
            </a:r>
            <a:r>
              <a:rPr lang="en-US" dirty="0"/>
              <a:t> Poetry, after all, often attempts to capture the complexities and beauty of particular moments, diving deeply into one image to discover all of its profundity.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b="1" u="sng" dirty="0"/>
              <a:t>The eagle analysis and figures of speech </a:t>
            </a:r>
            <a:endParaRPr lang="en-US" dirty="0"/>
          </a:p>
          <a:p>
            <a:pPr algn="l" rtl="0"/>
            <a:r>
              <a:rPr lang="en-US" dirty="0"/>
              <a:t>The Eagle' is one of Tennyson's shortest poems. It is composed of only two stanzas, with three lines each. However, it is full of figurative language and deeper meaning. Let's look at the figurative language in each line.</a:t>
            </a:r>
          </a:p>
          <a:p>
            <a:pPr algn="l" rtl="0"/>
            <a:r>
              <a:rPr lang="en-US" dirty="0"/>
              <a:t>Reread the first line of the poem. You should be able to detect </a:t>
            </a:r>
            <a:r>
              <a:rPr lang="en-US" b="1" dirty="0"/>
              <a:t>alliteration</a:t>
            </a:r>
            <a:r>
              <a:rPr lang="en-US" dirty="0"/>
              <a:t> (a repetition of similar sounds in the beginning of words) in the words 'clasps,' 'crag' and 'crooked.</a:t>
            </a:r>
            <a:endParaRPr lang="ar-SA"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u="sng" dirty="0"/>
              <a:t>This speaker, however, is uninterested in the magnificence of "the yellow half-moon large and low." Instead, his focus is on bypassing such elements so as to get to the beach, so he can get to the fields, so he can get to farm. The message here </a:t>
            </a:r>
            <a:r>
              <a:rPr lang="en-US" dirty="0"/>
              <a:t>from Browning, who as usual makes no attempt to place himself directly into the work, </a:t>
            </a:r>
            <a:r>
              <a:rPr lang="en-US" u="sng" dirty="0"/>
              <a:t>seems to be that he chooses life rather than art, that for him the goal is movement and energy rather than static contemplation.</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20000"/>
          </a:bodyPr>
          <a:lstStyle/>
          <a:p>
            <a:pPr algn="l" rtl="0"/>
            <a:r>
              <a:rPr lang="en-US" u="sng" dirty="0"/>
              <a:t>But when the speaker arrives to his love the poem abruptly ends. The fact that attainment itself does necessitate a third stanza can imply one of two things: either we can believe that the next action would be further movement of this sort, or we can believe that once he has attained his happiness, he has no further need for writing. </a:t>
            </a:r>
            <a:r>
              <a:rPr lang="en-US" dirty="0"/>
              <a:t>He has achieved the unspeakable beauty of love, but as we see in the poem, he as speaker is not interested in plumbing the depths of beauty. Therefore, once he achieves such beauty and happiness for himself, he needs not write but rather can simply live.</a:t>
            </a:r>
          </a:p>
          <a:p>
            <a:pPr algn="l" rtl="0"/>
            <a:endParaRPr lang="ar-SA" dirty="0"/>
          </a:p>
          <a:p>
            <a:pPr algn="l" rtl="0"/>
            <a:endParaRPr lang="ar-SA" dirty="0"/>
          </a:p>
          <a:p>
            <a:pPr algn="l" rtl="0"/>
            <a:endParaRPr lang="ar-SA"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dirty="0"/>
              <a:t>It's worth noting the implications of secrecy in the poem. First, the journey and reunion happen at night, suggesting a veil of transgression that in the Victorian age would likely be linked to sexuality. Perhaps there is autobiographical impetus in exploring the theme from this angle, considering that Browning had only recently wed Elizabeth Barrett Browning after a courtship that they had to keep secret from her oppressive father. </a:t>
            </a:r>
            <a:endParaRPr lang="ar-SA"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dirty="0"/>
              <a:t>Many scholars see in it a representation of this courtship, though </a:t>
            </a:r>
            <a:r>
              <a:rPr lang="en-US" dirty="0" err="1"/>
              <a:t>Browning's</a:t>
            </a:r>
            <a:r>
              <a:rPr lang="en-US" dirty="0"/>
              <a:t> general eschewal of autobiography in his poetry makes it hard to imagine he would pursue that so explicitly. Regardless, the sexuality does add a certain sense of danger to the poem. Not only is sexuality implied in the clandestine meeting, but the image of the boat charging into the beach, where it can "quench its speed I' the slushy sand" is easy to interpret as a metaphor along these lines.</a:t>
            </a:r>
          </a:p>
          <a:p>
            <a:pPr algn="l"/>
            <a:endParaRPr lang="ar-SA"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lstStyle/>
          <a:p>
            <a:pPr algn="l" rtl="0"/>
            <a:r>
              <a:rPr lang="en-US" dirty="0"/>
              <a:t>Overall, the poem is not subtle in its themes. The speed with which it can be read, since it is only twelve lines long, is the final implication that for he who loves, there is no cause for stopping to admire surrounding beauty, at least not until the supreme beauty of his beloved can be realized</a:t>
            </a:r>
            <a:endParaRPr lang="ar-SA"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u="sng" dirty="0"/>
              <a:t>Figures of speech </a:t>
            </a:r>
            <a:br>
              <a:rPr lang="en-US" dirty="0"/>
            </a:br>
            <a:endParaRPr lang="ar-SA" dirty="0"/>
          </a:p>
        </p:txBody>
      </p:sp>
      <p:sp>
        <p:nvSpPr>
          <p:cNvPr id="3" name="عنصر نائب للمحتوى 2"/>
          <p:cNvSpPr>
            <a:spLocks noGrp="1"/>
          </p:cNvSpPr>
          <p:nvPr>
            <p:ph sz="quarter" idx="1"/>
          </p:nvPr>
        </p:nvSpPr>
        <p:spPr/>
        <p:txBody>
          <a:bodyPr>
            <a:normAutofit/>
          </a:bodyPr>
          <a:lstStyle/>
          <a:p>
            <a:pPr algn="l" rtl="0"/>
            <a:r>
              <a:rPr lang="en-US" dirty="0"/>
              <a:t>In </a:t>
            </a:r>
            <a:r>
              <a:rPr lang="en-US" dirty="0" err="1"/>
              <a:t>Browning’s</a:t>
            </a:r>
            <a:r>
              <a:rPr lang="en-US" dirty="0"/>
              <a:t> poem “Meeting at Night” he uses the senses of sight, sound, and smell along with rhythm, figurative language, and alliteration to draw the reader into the poem. In the first part of the poem, Browning uses a series of visual images to set the scene</a:t>
            </a:r>
            <a:endParaRPr lang="ar-SA"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a:r>
              <a:rPr lang="en-US" dirty="0"/>
              <a:t>. </a:t>
            </a:r>
            <a:r>
              <a:rPr lang="en-US" u="sng" dirty="0"/>
              <a:t>He talks about the “grey sea”(line 1), “long black land” (line 1), “yellow half-moon large and low” (line 2) to place the reader at night, on the water. He uses alliteration in the first line with “large” and “low” to help create a sense of mystery. </a:t>
            </a:r>
            <a:r>
              <a:rPr lang="en-US" dirty="0"/>
              <a:t>Browning uses figurative language to describe the water. </a:t>
            </a:r>
            <a:endParaRPr lang="ar-SA"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10000"/>
          </a:bodyPr>
          <a:lstStyle/>
          <a:p>
            <a:pPr algn="l" rtl="0"/>
            <a:r>
              <a:rPr lang="en-US" u="sng" dirty="0"/>
              <a:t>He uses the metaphor of the waves being  “fiery ringlets” (line 4) and personifies the waves: they  “leap” (line 3) and “sleep” (line 4) to bring attention to them. In the second part of the poem Browning uses the senses of smell and sound to make the poem come alive. When he describes the “warm sea-scented beach” (line 7) it enhances the reader’s sensation of being with the person on his way to the meeting. The alliteration of the words “sea-scented” (line 7) reinforces this sense of going on journey, and the repetition of the “s” almost sounds like the motion. </a:t>
            </a:r>
            <a:endParaRPr lang="ar-SA" u="sng" dirty="0"/>
          </a:p>
          <a:p>
            <a:endParaRPr lang="ar-SA"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7500" lnSpcReduction="20000"/>
          </a:bodyPr>
          <a:lstStyle/>
          <a:p>
            <a:pPr algn="l" rtl="0"/>
            <a:r>
              <a:rPr lang="en-US" u="sng" dirty="0"/>
              <a:t>Browning also in the second half of the poem changes the slow pace of the poem through sound: “A tap at the pane, the quick sharp scratch” (line 9), alters the tone of the poem, making it rough and quick. </a:t>
            </a:r>
            <a:r>
              <a:rPr lang="en-US" dirty="0"/>
              <a:t>Since the circumstances in the poem have changed Browning has heightened the excitement through sound: </a:t>
            </a:r>
            <a:r>
              <a:rPr lang="en-US" u="sng" dirty="0"/>
              <a:t>“spurt of a lighted match” (line 10). You can almost hear the match being </a:t>
            </a:r>
            <a:r>
              <a:rPr lang="en-US" u="sng" dirty="0" err="1"/>
              <a:t>lite</a:t>
            </a:r>
            <a:r>
              <a:rPr lang="en-US" u="sng" dirty="0"/>
              <a:t>.</a:t>
            </a:r>
            <a:r>
              <a:rPr lang="en-US" dirty="0"/>
              <a:t> He also goes from talking about water, which is soothing, to fire, which is its opposite. This adds to the mystery and daring feel of the poem. Unlike the beginning of the poem, where Browning uses unstressed rhyming, like “leap” (line 3) and “sleep” (line 4), in the second half of the poem he uses stressed rhyming like “scratch” (line 9) and “match” (line 10), which helps build the tension in the poem to when the two lovers finally meet.</a:t>
            </a:r>
          </a:p>
          <a:p>
            <a:pPr algn="l" rtl="0"/>
            <a:endParaRPr lang="ar-SA"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t>Main idea</a:t>
            </a:r>
            <a:br>
              <a:rPr lang="en-US" dirty="0"/>
            </a:br>
            <a:endParaRPr lang="ar-SA" dirty="0"/>
          </a:p>
        </p:txBody>
      </p:sp>
      <p:sp>
        <p:nvSpPr>
          <p:cNvPr id="3" name="عنصر نائب للمحتوى 2"/>
          <p:cNvSpPr>
            <a:spLocks noGrp="1"/>
          </p:cNvSpPr>
          <p:nvPr>
            <p:ph sz="quarter" idx="1"/>
          </p:nvPr>
        </p:nvSpPr>
        <p:spPr/>
        <p:txBody>
          <a:bodyPr>
            <a:normAutofit/>
          </a:bodyPr>
          <a:lstStyle/>
          <a:p>
            <a:pPr algn="l" rtl="0"/>
            <a:r>
              <a:rPr lang="en-US" u="sng" dirty="0"/>
              <a:t>"Meeting at Night" is about Robert </a:t>
            </a:r>
            <a:r>
              <a:rPr lang="en-US" u="sng" dirty="0" err="1"/>
              <a:t>Browning's</a:t>
            </a:r>
            <a:r>
              <a:rPr lang="en-US" u="sng" dirty="0"/>
              <a:t> courtship of Elizabeth Barrett, and let's not also forget that the poem is about one of those secret lovers' meetings we all know so much about. Passion is everywhere in the poem. </a:t>
            </a:r>
            <a:r>
              <a:rPr lang="en-US" dirty="0"/>
              <a:t>Why else would the speaker choose to describe the waves as "fiery" and mention other details like the match and the "warm sea-scented beach"?</a:t>
            </a:r>
          </a:p>
          <a:p>
            <a:pPr algn="l"/>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20000"/>
          </a:bodyPr>
          <a:lstStyle/>
          <a:p>
            <a:pPr algn="l" rtl="0"/>
            <a:r>
              <a:rPr lang="en-US" dirty="0"/>
              <a:t>.' Each of those words begins with a hard 'c' sound. Tennyson uses this technique to make emphasis and create a specific melody. The reader cannot breeze through these sounds; each hard 'c' makes the reader pause and enunciate.</a:t>
            </a:r>
          </a:p>
          <a:p>
            <a:pPr algn="l" rtl="0"/>
            <a:r>
              <a:rPr lang="en-US" dirty="0"/>
              <a:t>In this way, Tennyson is ensuring the reader pauses to consider the eagle, high up on his perch. In addition, these lines have </a:t>
            </a:r>
            <a:r>
              <a:rPr lang="en-US" b="1" dirty="0"/>
              <a:t>personification</a:t>
            </a:r>
            <a:r>
              <a:rPr lang="en-US" dirty="0"/>
              <a:t>, which gives human traits to inhuman objects. Do eagles have hands? Of course not. Describing the eagle as holding on with hands makes the comparison to humans, which in turn, makes the eagle seem much more important than a simple bird.</a:t>
            </a:r>
          </a:p>
          <a:p>
            <a:pPr algn="l"/>
            <a:endParaRPr lang="ar-SA"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page 31</a:t>
            </a:r>
            <a:endParaRPr lang="ar-SA" dirty="0"/>
          </a:p>
        </p:txBody>
      </p:sp>
      <p:sp>
        <p:nvSpPr>
          <p:cNvPr id="3" name="عنصر نائب للمحتوى 2"/>
          <p:cNvSpPr>
            <a:spLocks noGrp="1"/>
          </p:cNvSpPr>
          <p:nvPr>
            <p:ph sz="quarter" idx="1"/>
          </p:nvPr>
        </p:nvSpPr>
        <p:spPr/>
        <p:txBody>
          <a:bodyPr>
            <a:normAutofit fontScale="92500" lnSpcReduction="20000"/>
          </a:bodyPr>
          <a:lstStyle/>
          <a:p>
            <a:pPr algn="l" rtl="0"/>
            <a:r>
              <a:rPr lang="en-US" b="1" u="sng" dirty="0"/>
              <a:t> Figurative language1 </a:t>
            </a:r>
            <a:endParaRPr lang="en-US" dirty="0"/>
          </a:p>
          <a:p>
            <a:pPr algn="l" rtl="0"/>
            <a:r>
              <a:rPr lang="en-US" dirty="0"/>
              <a:t>Figures of speech offer another way of adding extra dimensions to language . it is any way of saying something other than the ordinary way .</a:t>
            </a:r>
          </a:p>
          <a:p>
            <a:pPr algn="l" rtl="0"/>
            <a:r>
              <a:rPr lang="en-US" dirty="0"/>
              <a:t>a. well you are pretty sight! Got slightly wet, didn’t you?</a:t>
            </a:r>
          </a:p>
          <a:p>
            <a:pPr algn="l" rtl="0"/>
            <a:r>
              <a:rPr lang="en-US" dirty="0"/>
              <a:t>b. wet? I'm drowned! It's raining cats and dogs, and my raincoats like a sieve!</a:t>
            </a:r>
          </a:p>
          <a:p>
            <a:pPr algn="l" rtl="0"/>
            <a:r>
              <a:rPr lang="en-US" dirty="0"/>
              <a:t>Pretty sight  (wretched sight )      slightly wet (very wet) </a:t>
            </a:r>
          </a:p>
          <a:p>
            <a:pPr algn="l" rtl="0"/>
            <a:r>
              <a:rPr lang="en-US" dirty="0"/>
              <a:t>Got drowned ( got drenched)    it was raining cats and dogs (raining heavily). </a:t>
            </a:r>
          </a:p>
          <a:p>
            <a:endParaRPr lang="ar-SA"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t>Some types of figures of speech</a:t>
            </a:r>
            <a:br>
              <a:rPr lang="en-US" dirty="0"/>
            </a:br>
            <a:endParaRPr lang="ar-SA" dirty="0"/>
          </a:p>
        </p:txBody>
      </p:sp>
      <p:sp>
        <p:nvSpPr>
          <p:cNvPr id="3" name="عنصر نائب للمحتوى 2"/>
          <p:cNvSpPr>
            <a:spLocks noGrp="1"/>
          </p:cNvSpPr>
          <p:nvPr>
            <p:ph sz="quarter" idx="1"/>
          </p:nvPr>
        </p:nvSpPr>
        <p:spPr/>
        <p:txBody>
          <a:bodyPr>
            <a:normAutofit fontScale="85000" lnSpcReduction="20000"/>
          </a:bodyPr>
          <a:lstStyle/>
          <a:p>
            <a:pPr algn="l" rtl="0"/>
            <a:r>
              <a:rPr lang="en-US" b="1" dirty="0"/>
              <a:t>Metaphor and simile</a:t>
            </a:r>
            <a:r>
              <a:rPr lang="en-US" dirty="0"/>
              <a:t> are both used as a means of comparing things that are essentially unlike. The only distinction between them is that in </a:t>
            </a:r>
            <a:r>
              <a:rPr lang="en-US" b="1" dirty="0"/>
              <a:t>simile </a:t>
            </a:r>
            <a:r>
              <a:rPr lang="en-US" dirty="0"/>
              <a:t>the comparison is expressed by the use of some words or phrase such as: like, as, than, similar to, resembles, or seems. In </a:t>
            </a:r>
            <a:r>
              <a:rPr lang="en-US" b="1" dirty="0"/>
              <a:t>metaphor </a:t>
            </a:r>
            <a:r>
              <a:rPr lang="en-US" dirty="0"/>
              <a:t>the comparison is implied. </a:t>
            </a:r>
          </a:p>
          <a:p>
            <a:pPr algn="l" rtl="0"/>
            <a:r>
              <a:rPr lang="en-US" b="1" dirty="0"/>
              <a:t>Personification.</a:t>
            </a:r>
            <a:r>
              <a:rPr lang="en-US" dirty="0"/>
              <a:t> Consists in giving the attributes of a human to an animal, an object, or a concept. </a:t>
            </a:r>
          </a:p>
          <a:p>
            <a:pPr algn="l" rtl="0"/>
            <a:r>
              <a:rPr lang="en-US" b="1" dirty="0"/>
              <a:t>Synecdoche. (</a:t>
            </a:r>
            <a:r>
              <a:rPr lang="en-US" dirty="0"/>
              <a:t> the use of the part for the whole) and </a:t>
            </a:r>
            <a:r>
              <a:rPr lang="en-US" b="1" dirty="0"/>
              <a:t>metonymy</a:t>
            </a:r>
            <a:r>
              <a:rPr lang="en-US" dirty="0"/>
              <a:t>( the use of something closely related to the thing actually meant). </a:t>
            </a:r>
          </a:p>
          <a:p>
            <a:pPr algn="l" rtl="0"/>
            <a:r>
              <a:rPr lang="en-US" b="1" dirty="0"/>
              <a:t>Allegory</a:t>
            </a:r>
            <a:r>
              <a:rPr lang="en-US" dirty="0"/>
              <a:t> is a narrative or description that has a second meaning beneath the surface </a:t>
            </a:r>
          </a:p>
          <a:p>
            <a:endParaRPr lang="ar-SA"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t>What are the effectiveness of figurative language</a:t>
            </a:r>
            <a:br>
              <a:rPr lang="en-US" dirty="0"/>
            </a:br>
            <a:endParaRPr lang="ar-SA" dirty="0"/>
          </a:p>
        </p:txBody>
      </p:sp>
      <p:sp>
        <p:nvSpPr>
          <p:cNvPr id="3" name="عنصر نائب للمحتوى 2"/>
          <p:cNvSpPr>
            <a:spLocks noGrp="1"/>
          </p:cNvSpPr>
          <p:nvPr>
            <p:ph sz="quarter" idx="1"/>
          </p:nvPr>
        </p:nvSpPr>
        <p:spPr/>
        <p:txBody>
          <a:bodyPr>
            <a:normAutofit/>
          </a:bodyPr>
          <a:lstStyle/>
          <a:p>
            <a:pPr algn="l" rtl="0"/>
            <a:r>
              <a:rPr lang="en-US" dirty="0"/>
              <a:t>1. figurative language affords us imaginative pleasure </a:t>
            </a:r>
          </a:p>
          <a:p>
            <a:pPr algn="l" rtl="0"/>
            <a:r>
              <a:rPr lang="en-US" dirty="0"/>
              <a:t>2. it is a way of bringing additional imagery into verse</a:t>
            </a:r>
          </a:p>
          <a:p>
            <a:pPr algn="l" rtl="0"/>
            <a:r>
              <a:rPr lang="en-US" dirty="0"/>
              <a:t>3. it is a way of adding emotional intensity to informative statements.</a:t>
            </a:r>
          </a:p>
          <a:p>
            <a:pPr algn="l" rtl="0"/>
            <a:r>
              <a:rPr lang="en-US" dirty="0"/>
              <a:t>4. It is an effective means of concentration way of saying much in brief compass.  </a:t>
            </a:r>
          </a:p>
          <a:p>
            <a:endParaRPr lang="ar-SA"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 </a:t>
            </a:r>
            <a:endParaRPr lang="ar-SA" dirty="0"/>
          </a:p>
        </p:txBody>
      </p:sp>
      <p:sp>
        <p:nvSpPr>
          <p:cNvPr id="3" name="عنصر نائب للمحتوى 2"/>
          <p:cNvSpPr>
            <a:spLocks noGrp="1"/>
          </p:cNvSpPr>
          <p:nvPr>
            <p:ph sz="quarter" idx="1"/>
          </p:nvPr>
        </p:nvSpPr>
        <p:spPr/>
        <p:txBody>
          <a:bodyPr>
            <a:normAutofit/>
          </a:bodyPr>
          <a:lstStyle/>
          <a:p>
            <a:pPr algn="l" rtl="0"/>
            <a:r>
              <a:rPr lang="en-US" b="1" dirty="0"/>
              <a:t>Poem six. I wandered lonely by words worth</a:t>
            </a:r>
            <a:endParaRPr lang="en-US" dirty="0"/>
          </a:p>
          <a:p>
            <a:pPr algn="l" rtl="0" fontAlgn="base"/>
            <a:r>
              <a:rPr lang="en-US" dirty="0"/>
              <a:t>I wandered lonely as a cloud </a:t>
            </a:r>
          </a:p>
          <a:p>
            <a:pPr algn="l" rtl="0" fontAlgn="base"/>
            <a:r>
              <a:rPr lang="en-US" dirty="0"/>
              <a:t>That floats on high o'er vales and hills, </a:t>
            </a:r>
          </a:p>
          <a:p>
            <a:pPr algn="l" rtl="0" fontAlgn="base"/>
            <a:r>
              <a:rPr lang="en-US" dirty="0"/>
              <a:t>When all at once I saw a crowd, </a:t>
            </a:r>
          </a:p>
          <a:p>
            <a:pPr algn="l" rtl="0" fontAlgn="base"/>
            <a:r>
              <a:rPr lang="en-US" dirty="0"/>
              <a:t>A host, of golden daffodils; </a:t>
            </a:r>
          </a:p>
          <a:p>
            <a:pPr algn="l" rtl="0" fontAlgn="base"/>
            <a:r>
              <a:rPr lang="en-US" dirty="0"/>
              <a:t>Beside the lake, beneath the trees, </a:t>
            </a:r>
          </a:p>
          <a:p>
            <a:pPr algn="l" rtl="0" fontAlgn="base"/>
            <a:r>
              <a:rPr lang="en-US" dirty="0"/>
              <a:t>Fluttering and dancing in the breeze. </a:t>
            </a:r>
          </a:p>
          <a:p>
            <a:pPr rtl="0" fontAlgn="base">
              <a:buNone/>
            </a:pPr>
            <a:r>
              <a:rPr lang="en-US" dirty="0"/>
              <a:t> </a:t>
            </a:r>
          </a:p>
          <a:p>
            <a:endParaRPr lang="ar-SA"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rtl="0" fontAlgn="base"/>
            <a:r>
              <a:rPr lang="en-US" dirty="0"/>
              <a:t>Continuous as the stars that shine </a:t>
            </a:r>
          </a:p>
          <a:p>
            <a:pPr algn="l" rtl="0" fontAlgn="base"/>
            <a:r>
              <a:rPr lang="en-US" dirty="0"/>
              <a:t>And twinkle on the milky way, </a:t>
            </a:r>
          </a:p>
          <a:p>
            <a:pPr algn="l" rtl="0" fontAlgn="base"/>
            <a:r>
              <a:rPr lang="en-US" dirty="0"/>
              <a:t>They stretched in never-ending line </a:t>
            </a:r>
          </a:p>
          <a:p>
            <a:pPr algn="l" rtl="0" fontAlgn="base"/>
            <a:r>
              <a:rPr lang="en-US" dirty="0"/>
              <a:t>Along the margin of a bay: </a:t>
            </a:r>
          </a:p>
          <a:p>
            <a:pPr algn="l" rtl="0" fontAlgn="base"/>
            <a:r>
              <a:rPr lang="en-US" dirty="0"/>
              <a:t>Ten thousand saw I at a glance, </a:t>
            </a:r>
          </a:p>
          <a:p>
            <a:pPr algn="l" rtl="0" fontAlgn="base"/>
            <a:r>
              <a:rPr lang="en-US" dirty="0"/>
              <a:t>Tossing their heads in sprightly dance. </a:t>
            </a:r>
          </a:p>
          <a:p>
            <a:pPr algn="l" rtl="0" fontAlgn="base">
              <a:buNone/>
            </a:pPr>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70000" lnSpcReduction="20000"/>
          </a:bodyPr>
          <a:lstStyle/>
          <a:p>
            <a:pPr algn="l" rtl="0" fontAlgn="base"/>
            <a:r>
              <a:rPr lang="en-US" dirty="0"/>
              <a:t>The waves beside them danced; but they </a:t>
            </a:r>
          </a:p>
          <a:p>
            <a:pPr algn="l" rtl="0" fontAlgn="base"/>
            <a:r>
              <a:rPr lang="en-US" dirty="0"/>
              <a:t>Out-did the sparkling waves in glee: </a:t>
            </a:r>
          </a:p>
          <a:p>
            <a:pPr algn="l" rtl="0" fontAlgn="base"/>
            <a:r>
              <a:rPr lang="en-US" dirty="0"/>
              <a:t>A poet could not but be gay, </a:t>
            </a:r>
          </a:p>
          <a:p>
            <a:pPr algn="l" rtl="0" fontAlgn="base"/>
            <a:r>
              <a:rPr lang="en-US" dirty="0"/>
              <a:t>In such a jocund company: </a:t>
            </a:r>
          </a:p>
          <a:p>
            <a:pPr algn="l" rtl="0" fontAlgn="base"/>
            <a:r>
              <a:rPr lang="en-US" dirty="0"/>
              <a:t>I gazed—and gazed—but little thought </a:t>
            </a:r>
          </a:p>
          <a:p>
            <a:pPr algn="l" rtl="0" fontAlgn="base"/>
            <a:r>
              <a:rPr lang="en-US" dirty="0"/>
              <a:t>What wealth the show to me had brought: </a:t>
            </a:r>
          </a:p>
          <a:p>
            <a:pPr algn="l" rtl="0" fontAlgn="base">
              <a:buNone/>
            </a:pPr>
            <a:r>
              <a:rPr lang="en-US" dirty="0"/>
              <a:t> </a:t>
            </a:r>
          </a:p>
          <a:p>
            <a:pPr algn="l" rtl="0" fontAlgn="base"/>
            <a:r>
              <a:rPr lang="en-US" dirty="0"/>
              <a:t>For oft, when on my couch I lie </a:t>
            </a:r>
          </a:p>
          <a:p>
            <a:pPr algn="l" rtl="0" fontAlgn="base"/>
            <a:r>
              <a:rPr lang="en-US" dirty="0"/>
              <a:t>In vacant or in pensive mood, </a:t>
            </a:r>
          </a:p>
          <a:p>
            <a:pPr algn="l" rtl="0" fontAlgn="base"/>
            <a:r>
              <a:rPr lang="en-US" dirty="0"/>
              <a:t>They flash upon that inward eye </a:t>
            </a:r>
          </a:p>
          <a:p>
            <a:pPr algn="l" rtl="0" fontAlgn="base"/>
            <a:r>
              <a:rPr lang="en-US" dirty="0"/>
              <a:t>Which is the bliss of solitude; </a:t>
            </a:r>
          </a:p>
          <a:p>
            <a:pPr algn="l" rtl="0" fontAlgn="base"/>
            <a:r>
              <a:rPr lang="en-US" dirty="0"/>
              <a:t>And then my heart with pleasure fills, </a:t>
            </a:r>
          </a:p>
          <a:p>
            <a:pPr algn="l" rtl="0" fontAlgn="base"/>
            <a:r>
              <a:rPr lang="en-US" dirty="0"/>
              <a:t>And dances with the daffodils</a:t>
            </a:r>
            <a:endParaRPr lang="ar-SA"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b="1" u="sng" dirty="0"/>
              <a:t>Commentary</a:t>
            </a:r>
            <a:endParaRPr lang="en-US" dirty="0"/>
          </a:p>
          <a:p>
            <a:pPr algn="l" rtl="0"/>
            <a:r>
              <a:rPr lang="en-US" dirty="0"/>
              <a:t>This simple poem, one of the loveliest and most famous in the Wordsworth canon, revisits the familiar subjects of nature and memory, this time with a particularly (simple) spare, musical eloquence. </a:t>
            </a:r>
            <a:r>
              <a:rPr lang="en-US" u="sng" dirty="0"/>
              <a:t>The plot is extremely simple, depicting the poet’s wandering and his discovery of a field of daffodils by a lake, the memory of which pleases him and comforts him when he is lonely, bored, or restless. </a:t>
            </a:r>
            <a:endParaRPr lang="ar-SA" u="sng"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85000" lnSpcReduction="20000"/>
          </a:bodyPr>
          <a:lstStyle/>
          <a:p>
            <a:pPr algn="l" rtl="0"/>
            <a:r>
              <a:rPr lang="en-US" dirty="0"/>
              <a:t>The characterization of the sudden occurrence of a memory—the daffodils “flash upon the inward eye / Which is the bliss of solitude”—is psychologically acute, but </a:t>
            </a:r>
            <a:r>
              <a:rPr lang="en-US" u="sng" dirty="0"/>
              <a:t>the poem’s main brilliance lies in the reverse personification of its early stanzas. The speaker is metaphorically compared to a natural object, a cloud—“I wandered lonely as a cloud / That floats on high...”, and the daffodils are continually personified as human beings, dancing and “tossing their heads” in “a crowd, a host.” This technique implies an inherent unity between man and nature, </a:t>
            </a:r>
            <a:r>
              <a:rPr lang="en-US" dirty="0"/>
              <a:t>making it one of Wordsworth’s most basic and effective methods for instilling in the reader the feeling the poet so often describes himself as experiencing.</a:t>
            </a:r>
          </a:p>
          <a:p>
            <a:pPr algn="l" rtl="0"/>
            <a:endParaRPr lang="ar-SA" dirty="0"/>
          </a:p>
          <a:p>
            <a:pPr algn="l" rtl="0"/>
            <a:endParaRPr lang="ar-SA"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a:t>Figures of speech</a:t>
            </a:r>
            <a:br>
              <a:rPr lang="en-US" dirty="0"/>
            </a:br>
            <a:endParaRPr lang="ar-SA" dirty="0"/>
          </a:p>
        </p:txBody>
      </p:sp>
      <p:sp>
        <p:nvSpPr>
          <p:cNvPr id="3" name="عنصر نائب للمحتوى 2"/>
          <p:cNvSpPr>
            <a:spLocks noGrp="1"/>
          </p:cNvSpPr>
          <p:nvPr>
            <p:ph sz="quarter" idx="1"/>
          </p:nvPr>
        </p:nvSpPr>
        <p:spPr/>
        <p:txBody>
          <a:bodyPr>
            <a:normAutofit/>
          </a:bodyPr>
          <a:lstStyle/>
          <a:p>
            <a:pPr algn="l" rtl="0"/>
            <a:r>
              <a:rPr lang="en-US" dirty="0"/>
              <a:t>Throughout the poem personification is heavily used.</a:t>
            </a:r>
          </a:p>
          <a:p>
            <a:pPr algn="l" rtl="0"/>
            <a:r>
              <a:rPr lang="en-US" u="sng" dirty="0"/>
              <a:t>In the 1st line simile “I wandered lonely as a cloud”, here the poet makes a direct comparison between him and a cloud.</a:t>
            </a:r>
          </a:p>
          <a:p>
            <a:pPr algn="l" rtl="0"/>
            <a:r>
              <a:rPr lang="en-US" u="sng" dirty="0"/>
              <a:t>5th line “Beside the lake, beneath the trees”, alliteration is used here. There is repetition of the sound “b</a:t>
            </a:r>
            <a:r>
              <a:rPr lang="en-US" dirty="0"/>
              <a:t>”(phonetic symbol for the pronunciation of B in ‘beside’ and ‘beneath’).</a:t>
            </a:r>
          </a:p>
          <a:p>
            <a:pPr algn="l" rtl="0"/>
            <a:endParaRPr lang="ar-SA"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u="sng" dirty="0"/>
              <a:t>6th line “Fluttering and dancing in the breeze”, personification is used here as the daffodils are said to be dancing in the breeze</a:t>
            </a:r>
            <a:r>
              <a:rPr lang="en-US" dirty="0"/>
              <a:t> , they referred to as a person.</a:t>
            </a:r>
          </a:p>
          <a:p>
            <a:pPr algn="l" rtl="0"/>
            <a:r>
              <a:rPr lang="en-US" u="sng" dirty="0"/>
              <a:t>7th line “Continuous as the stars that shine”, simile again, daffodils are compared to stars directly.</a:t>
            </a:r>
          </a:p>
          <a:p>
            <a:pPr algn="l" rtl="0"/>
            <a:r>
              <a:rPr lang="en-US" u="sng" dirty="0"/>
              <a:t>12th line “Tossing their heads in sprightly dance”, use of personification again.</a:t>
            </a:r>
          </a:p>
          <a:p>
            <a:pPr algn="l" rtl="0"/>
            <a:r>
              <a:rPr lang="en-US" u="sng" dirty="0"/>
              <a:t>13th and 14th “The waves beside them danced, but they Out-did the sparkling </a:t>
            </a:r>
          </a:p>
          <a:p>
            <a:pPr algn="l" rtl="0"/>
            <a:endParaRPr lang="ar-SA"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ألوان متوسطة">
  <a:themeElements>
    <a:clrScheme name="ألوان متوسطة">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ألوان متوسطة">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ألوان متوسطة">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361</TotalTime>
  <Words>12684</Words>
  <Application>Microsoft Office PowerPoint</Application>
  <PresentationFormat>عرض على الشاشة (4:3)</PresentationFormat>
  <Paragraphs>687</Paragraphs>
  <Slides>197</Slides>
  <Notes>0</Notes>
  <HiddenSlides>0</HiddenSlides>
  <MMClips>0</MMClips>
  <ScaleCrop>false</ScaleCrop>
  <HeadingPairs>
    <vt:vector size="4" baseType="variant">
      <vt:variant>
        <vt:lpstr>نسق</vt:lpstr>
      </vt:variant>
      <vt:variant>
        <vt:i4>1</vt:i4>
      </vt:variant>
      <vt:variant>
        <vt:lpstr>عناوين الشرائح</vt:lpstr>
      </vt:variant>
      <vt:variant>
        <vt:i4>197</vt:i4>
      </vt:variant>
    </vt:vector>
  </HeadingPairs>
  <TitlesOfParts>
    <vt:vector size="198" baseType="lpstr">
      <vt:lpstr>ألوان متوسطة</vt:lpstr>
      <vt:lpstr>Appreciating poetry </vt:lpstr>
      <vt:lpstr>1.  what is poetry page 3</vt:lpstr>
      <vt:lpstr>عرض تقديمي في PowerPoint</vt:lpstr>
      <vt:lpstr>The eagle by Alfred Lord Tennyson POEM ONE. </vt:lpstr>
      <vt:lpstr>Tennyson’s biography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The eagle main idea </vt:lpstr>
      <vt:lpstr>عرض تقديمي في PowerPoint</vt:lpstr>
      <vt:lpstr>Lecture 2 page 6 </vt:lpstr>
      <vt:lpstr>عرض تقديمي في PowerPoint</vt:lpstr>
      <vt:lpstr>Winter figures of speech,paraphrase and theme  </vt:lpstr>
      <vt:lpstr>عرض تقديمي في PowerPoint</vt:lpstr>
      <vt:lpstr>عرض تقديمي في PowerPoint</vt:lpstr>
      <vt:lpstr>عرض تقديمي في PowerPoint</vt:lpstr>
      <vt:lpstr>عرض تقديمي في PowerPoint</vt:lpstr>
      <vt:lpstr>عرض تقديمي في PowerPoint</vt:lpstr>
      <vt:lpstr>Paraphrasing :- </vt:lpstr>
      <vt:lpstr>عرض تقديمي في PowerPoint</vt:lpstr>
      <vt:lpstr>عرض تقديمي في PowerPoint</vt:lpstr>
      <vt:lpstr>عرض تقديمي في PowerPoint</vt:lpstr>
      <vt:lpstr>عرض تقديمي في PowerPoint</vt:lpstr>
      <vt:lpstr>Group work activity one  </vt:lpstr>
      <vt:lpstr>Lecture two page 11</vt:lpstr>
      <vt:lpstr>عرض تقديمي في PowerPoint</vt:lpstr>
      <vt:lpstr>The poem summary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Group work number two </vt:lpstr>
      <vt:lpstr>Poem 4 page 15</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Quiz number three </vt:lpstr>
      <vt:lpstr>Poem five. Meeting at night by Robert Browning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Figures of speech  </vt:lpstr>
      <vt:lpstr>عرض تقديمي في PowerPoint</vt:lpstr>
      <vt:lpstr>عرض تقديمي في PowerPoint</vt:lpstr>
      <vt:lpstr>عرض تقديمي في PowerPoint</vt:lpstr>
      <vt:lpstr>Main idea </vt:lpstr>
      <vt:lpstr>page 31</vt:lpstr>
      <vt:lpstr>Some types of figures of speech </vt:lpstr>
      <vt:lpstr>What are the effectiveness of figurative language </vt:lpstr>
      <vt:lpstr> </vt:lpstr>
      <vt:lpstr>عرض تقديمي في PowerPoint</vt:lpstr>
      <vt:lpstr>عرض تقديمي في PowerPoint</vt:lpstr>
      <vt:lpstr>عرض تقديمي في PowerPoint</vt:lpstr>
      <vt:lpstr>عرض تقديمي في PowerPoint</vt:lpstr>
      <vt:lpstr>Figures of speech </vt:lpstr>
      <vt:lpstr>عرض تقديمي في PowerPoint</vt:lpstr>
      <vt:lpstr>Main idea</vt:lpstr>
      <vt:lpstr>عرض تقديمي في PowerPoint</vt:lpstr>
      <vt:lpstr> page 35</vt:lpstr>
      <vt:lpstr>عرض تقديمي في PowerPoint</vt:lpstr>
      <vt:lpstr>Summary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Lecture 9page 38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Page 45Lecture 9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Lines 11-14 </vt:lpstr>
      <vt:lpstr>عرض تقديمي في PowerPoint</vt:lpstr>
      <vt:lpstr>عرض تقديمي في PowerPoint</vt:lpstr>
      <vt:lpstr>عرض تقديمي في PowerPoint</vt:lpstr>
      <vt:lpstr>  </vt:lpstr>
      <vt:lpstr>Lecture ten page 52.  5-7</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Lecture page 53</vt:lpstr>
      <vt:lpstr>عرض تقديمي في PowerPoint</vt:lpstr>
      <vt:lpstr>عرض تقديمي في PowerPoint</vt:lpstr>
      <vt:lpstr>عرض تقديمي في PowerPoint</vt:lpstr>
      <vt:lpstr>عرض تقديمي في PowerPoint</vt:lpstr>
      <vt:lpstr>  lecture page 63</vt:lpstr>
      <vt:lpstr>عرض تقديمي في PowerPoint</vt:lpstr>
      <vt:lpstr>Lecture 19.7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page 69</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74page. 19.7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Appreciating poetry </dc:title>
  <dc:creator>ACER</dc:creator>
  <cp:lastModifiedBy>محمد احمد سعيد</cp:lastModifiedBy>
  <cp:revision>46</cp:revision>
  <dcterms:created xsi:type="dcterms:W3CDTF">2019-01-05T03:56:00Z</dcterms:created>
  <dcterms:modified xsi:type="dcterms:W3CDTF">2023-04-01T17:01:23Z</dcterms:modified>
</cp:coreProperties>
</file>