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sldIdLst>
    <p:sldId id="563" r:id="rId2"/>
    <p:sldId id="566" r:id="rId3"/>
    <p:sldId id="565" r:id="rId4"/>
    <p:sldId id="567" r:id="rId5"/>
    <p:sldId id="568" r:id="rId6"/>
    <p:sldId id="569" r:id="rId7"/>
    <p:sldId id="570" r:id="rId8"/>
    <p:sldId id="592" r:id="rId9"/>
    <p:sldId id="593" r:id="rId10"/>
    <p:sldId id="577" r:id="rId11"/>
    <p:sldId id="578" r:id="rId12"/>
    <p:sldId id="579" r:id="rId13"/>
    <p:sldId id="580" r:id="rId14"/>
    <p:sldId id="589" r:id="rId15"/>
  </p:sldIdLst>
  <p:sldSz cx="9144000" cy="6858000" type="screen4x3"/>
  <p:notesSz cx="6858000" cy="9144000"/>
  <p:photoAlbum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7D5"/>
    <a:srgbClr val="F2DFDE"/>
    <a:srgbClr val="FFFF66"/>
    <a:srgbClr val="0000CC"/>
    <a:srgbClr val="FEFCFC"/>
    <a:srgbClr val="636C44"/>
    <a:srgbClr val="FFCC00"/>
    <a:srgbClr val="FF0000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2" autoAdjust="0"/>
    <p:restoredTop sz="94660"/>
  </p:normalViewPr>
  <p:slideViewPr>
    <p:cSldViewPr>
      <p:cViewPr varScale="1">
        <p:scale>
          <a:sx n="66" d="100"/>
          <a:sy n="66" d="100"/>
        </p:scale>
        <p:origin x="-17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092A9B0-2D49-46BC-9DBF-8402833E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6CDF75-042F-4D29-8C9E-2BA9441BCC47}" type="slidenum">
              <a:rPr lang="ar-SA" smtClean="0"/>
              <a:pPr/>
              <a:t>10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69D660-B1E4-46C8-BBB6-BDF085B871D7}" type="slidenum">
              <a:rPr lang="ar-SA" smtClean="0"/>
              <a:pPr/>
              <a:t>11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D19013-E8C7-463A-9DB5-6DA4A71CBA5D}" type="slidenum">
              <a:rPr lang="ar-SA" smtClean="0"/>
              <a:pPr/>
              <a:t>12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CD163C-4A3D-481E-932D-470A2BCFD909}" type="slidenum">
              <a:rPr lang="ar-SA" smtClean="0"/>
              <a:pPr/>
              <a:t>13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ar-SA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ar-SA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ar-SA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-6"/>
              <a:ext cx="816" cy="3981"/>
              <a:chOff x="4944" y="-6"/>
              <a:chExt cx="816" cy="3981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-6"/>
                <a:ext cx="480" cy="1437"/>
                <a:chOff x="5280" y="-6"/>
                <a:chExt cx="480" cy="1437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92" y="-7"/>
                  <a:ext cx="174" cy="176"/>
                  <a:chOff x="1727" y="323"/>
                  <a:chExt cx="1690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727" y="323"/>
                    <a:ext cx="1690" cy="2560"/>
                    <a:chOff x="1727" y="323"/>
                    <a:chExt cx="1690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9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ar-SA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737" y="381"/>
                      <a:ext cx="864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ar-SA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7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ar-SA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7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ar-SA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74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ar-SA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94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ar-SA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2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ar-SA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6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ar-SA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ar-SA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ar-SA"/>
            </a:p>
          </p:txBody>
        </p:sp>
      </p:grpSp>
      <p:sp>
        <p:nvSpPr>
          <p:cNvPr id="39941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941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51334-4279-4603-A484-05D04DB43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EBF12-EA6D-4681-A08F-B03A759BE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4E8CD-A540-4D6E-B062-798D1CE1F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7413F-710C-404A-8518-73465D214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15BF0-4741-4758-BC3E-EC587E12852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76033-9BE9-45AD-AD0C-7DCE85D6E9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39DA9-8CBD-4EC4-8A42-C2D096D9E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BA9C1-19ED-4CD3-9BE7-7A19EE8B59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E936A-11BB-4B41-BB21-97DAA5FC0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7727E-6D10-4E6B-9B09-61A59B6D1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51DF9-103E-4DDF-9D52-ABAD12A5B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08FD2-ACD1-41DC-9186-5027373ACE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0FBBB-2CC0-40B6-AF7D-7399607E5A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39833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ar-SA"/>
            </a:p>
          </p:txBody>
        </p:sp>
        <p:sp>
          <p:nvSpPr>
            <p:cNvPr id="39834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ar-SA"/>
            </a:p>
          </p:txBody>
        </p:sp>
        <p:sp>
          <p:nvSpPr>
            <p:cNvPr id="39834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ar-SA"/>
            </a:p>
          </p:txBody>
        </p:sp>
        <p:grpSp>
          <p:nvGrpSpPr>
            <p:cNvPr id="2059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71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2092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2101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39834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92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ar-SA"/>
                    </a:p>
                  </p:txBody>
                </p:sp>
                <p:sp>
                  <p:nvSpPr>
                    <p:cNvPr id="39834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735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ar-SA"/>
                    </a:p>
                  </p:txBody>
                </p:sp>
              </p:grpSp>
              <p:sp>
                <p:nvSpPr>
                  <p:cNvPr id="39834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ar-SA"/>
                  </a:p>
                </p:txBody>
              </p:sp>
              <p:sp>
                <p:nvSpPr>
                  <p:cNvPr id="398349" name="Freeform 13"/>
                  <p:cNvSpPr>
                    <a:spLocks/>
                  </p:cNvSpPr>
                  <p:nvPr/>
                </p:nvSpPr>
                <p:spPr bwMode="auto">
                  <a:xfrm>
                    <a:off x="2677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ar-SA"/>
                  </a:p>
                </p:txBody>
              </p:sp>
              <p:sp>
                <p:nvSpPr>
                  <p:cNvPr id="398350" name="Freeform 14"/>
                  <p:cNvSpPr>
                    <a:spLocks/>
                  </p:cNvSpPr>
                  <p:nvPr/>
                </p:nvSpPr>
                <p:spPr bwMode="auto">
                  <a:xfrm>
                    <a:off x="2745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ar-SA"/>
                  </a:p>
                </p:txBody>
              </p:sp>
              <p:sp>
                <p:nvSpPr>
                  <p:cNvPr id="398351" name="Freeform 15"/>
                  <p:cNvSpPr>
                    <a:spLocks/>
                  </p:cNvSpPr>
                  <p:nvPr/>
                </p:nvSpPr>
                <p:spPr bwMode="auto">
                  <a:xfrm>
                    <a:off x="2493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ar-SA"/>
                  </a:p>
                </p:txBody>
              </p:sp>
              <p:sp>
                <p:nvSpPr>
                  <p:cNvPr id="398352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ar-SA"/>
                  </a:p>
                </p:txBody>
              </p:sp>
              <p:sp>
                <p:nvSpPr>
                  <p:cNvPr id="39835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ar-SA"/>
                  </a:p>
                </p:txBody>
              </p:sp>
            </p:grpSp>
            <p:pic>
              <p:nvPicPr>
                <p:cNvPr id="2093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4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5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6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7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8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9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100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072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07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7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7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7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7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7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7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39838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39838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39838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39838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39838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39838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39838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39838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39839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ar-SA"/>
            </a:p>
          </p:txBody>
        </p:sp>
        <p:sp>
          <p:nvSpPr>
            <p:cNvPr id="39839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39839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ar-SA"/>
            </a:p>
          </p:txBody>
        </p:sp>
      </p:grpSp>
      <p:sp>
        <p:nvSpPr>
          <p:cNvPr id="2051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839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9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9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DD91D8B-F74B-4B51-ADAE-2B7A2E5C3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20" r:id="rId13"/>
  </p:sldLayoutIdLst>
  <p:transition advClick="0" advTm="500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1143000" y="152400"/>
            <a:ext cx="5334000" cy="3048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2000" dirty="0">
                <a:solidFill>
                  <a:srgbClr val="FFC000"/>
                </a:solidFill>
                <a:cs typeface="Andalus" pitchFamily="2" charset="-78"/>
              </a:rPr>
              <a:t>بسم الله الرحمن الرحيم</a:t>
            </a:r>
            <a:endParaRPr lang="en-US" sz="2000" dirty="0">
              <a:solidFill>
                <a:srgbClr val="FFC000"/>
              </a:solidFill>
              <a:cs typeface="Andalus" pitchFamily="2" charset="-78"/>
            </a:endParaRPr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228600" y="838200"/>
            <a:ext cx="7162800" cy="1752600"/>
          </a:xfrm>
          <a:prstGeom prst="rect">
            <a:avLst/>
          </a:prstGeom>
          <a:ln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>
              <a:defRPr/>
            </a:pPr>
            <a:r>
              <a:rPr lang="ar-SA" sz="5400" b="1" dirty="0" smtClean="0">
                <a:solidFill>
                  <a:srgbClr val="FEFCFC"/>
                </a:solidFill>
              </a:rPr>
              <a:t>مفاهيم وأدوات التحليل الإحصائي  في البحوث العلمية</a:t>
            </a:r>
          </a:p>
          <a:p>
            <a:pPr algn="ctr" rtl="1">
              <a:defRPr/>
            </a:pPr>
            <a:r>
              <a:rPr lang="en-US" sz="1200" b="1" dirty="0" smtClean="0">
                <a:solidFill>
                  <a:srgbClr val="92D050"/>
                </a:solidFill>
              </a:rPr>
              <a:t> </a:t>
            </a:r>
            <a:endParaRPr lang="en-US" sz="1200" b="1" dirty="0">
              <a:solidFill>
                <a:srgbClr val="92D050"/>
              </a:solidFill>
            </a:endParaRPr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228600" y="2895600"/>
            <a:ext cx="7162800" cy="2895600"/>
          </a:xfrm>
          <a:prstGeom prst="rect">
            <a:avLst/>
          </a:prstGeom>
          <a:ln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>
              <a:defRPr/>
            </a:pPr>
            <a:r>
              <a:rPr lang="ar-SA" sz="6000" b="1" dirty="0" smtClean="0">
                <a:solidFill>
                  <a:srgbClr val="FFFF66"/>
                </a:solidFill>
              </a:rPr>
              <a:t>تنظمها: </a:t>
            </a:r>
            <a:r>
              <a:rPr lang="ar-SA" sz="6000" b="1" dirty="0" smtClean="0">
                <a:solidFill>
                  <a:srgbClr val="FFFF66"/>
                </a:solidFill>
              </a:rPr>
              <a:t>عمادة خدمة </a:t>
            </a:r>
            <a:r>
              <a:rPr lang="ar-SA" sz="6000" b="1" dirty="0" smtClean="0">
                <a:solidFill>
                  <a:srgbClr val="FFFF66"/>
                </a:solidFill>
              </a:rPr>
              <a:t>المجتمع والتعليم المستمر </a:t>
            </a:r>
          </a:p>
          <a:p>
            <a:pPr algn="ctr" rtl="1">
              <a:defRPr/>
            </a:pPr>
            <a:endParaRPr lang="ar-SA" sz="5400" b="1" dirty="0" smtClean="0">
              <a:solidFill>
                <a:srgbClr val="FEFCFC"/>
              </a:solidFill>
            </a:endParaRPr>
          </a:p>
          <a:p>
            <a:pPr algn="ctr" rtl="1">
              <a:defRPr/>
            </a:pPr>
            <a:r>
              <a:rPr lang="ar-SA" sz="6600" b="1" dirty="0" smtClean="0">
                <a:solidFill>
                  <a:srgbClr val="FEFCFC"/>
                </a:solidFill>
              </a:rPr>
              <a:t>إعداد وتقديم: </a:t>
            </a:r>
            <a:r>
              <a:rPr lang="ar-SA" sz="6600" b="1" dirty="0" err="1" smtClean="0">
                <a:solidFill>
                  <a:srgbClr val="FEFCFC"/>
                </a:solidFill>
              </a:rPr>
              <a:t>د</a:t>
            </a:r>
            <a:r>
              <a:rPr lang="ar-SA" sz="6600" b="1" dirty="0" smtClean="0">
                <a:solidFill>
                  <a:srgbClr val="FEFCFC"/>
                </a:solidFill>
              </a:rPr>
              <a:t>. إياس جعفر عبد الرحيم </a:t>
            </a:r>
          </a:p>
          <a:p>
            <a:pPr algn="ctr" rtl="1">
              <a:defRPr/>
            </a:pPr>
            <a:r>
              <a:rPr lang="en-GB" sz="6600" b="1" dirty="0" smtClean="0">
                <a:solidFill>
                  <a:srgbClr val="FEFCFC"/>
                </a:solidFill>
              </a:rPr>
              <a:t>eyas-gaffar@su.edu.sa</a:t>
            </a:r>
            <a:endParaRPr lang="ar-SA" sz="6600" b="1" dirty="0" smtClean="0">
              <a:solidFill>
                <a:srgbClr val="FEFCFC"/>
              </a:solidFill>
            </a:endParaRPr>
          </a:p>
          <a:p>
            <a:pPr algn="ctr" rtl="1">
              <a:defRPr/>
            </a:pPr>
            <a:endParaRPr lang="ar-SA" sz="4800" b="1" dirty="0" smtClean="0">
              <a:solidFill>
                <a:srgbClr val="FFFF66"/>
              </a:solidFill>
            </a:endParaRPr>
          </a:p>
          <a:p>
            <a:pPr algn="ctr" rtl="1">
              <a:defRPr/>
            </a:pPr>
            <a:endParaRPr lang="ar-SA" sz="4800" b="1" dirty="0" smtClean="0">
              <a:solidFill>
                <a:srgbClr val="FFFF66"/>
              </a:solidFill>
            </a:endParaRPr>
          </a:p>
          <a:p>
            <a:pPr algn="ctr" rtl="1">
              <a:defRPr/>
            </a:pPr>
            <a:r>
              <a:rPr lang="ar-SA" sz="4800" b="1" dirty="0" smtClean="0">
                <a:solidFill>
                  <a:srgbClr val="FFFF66"/>
                </a:solidFill>
              </a:rPr>
              <a:t>تنسيق: </a:t>
            </a:r>
            <a:r>
              <a:rPr lang="ar-SA" sz="4800" b="1" dirty="0" err="1" smtClean="0">
                <a:solidFill>
                  <a:srgbClr val="FFFF66"/>
                </a:solidFill>
              </a:rPr>
              <a:t>أ</a:t>
            </a:r>
            <a:r>
              <a:rPr lang="ar-SA" sz="4800" b="1" dirty="0" smtClean="0">
                <a:solidFill>
                  <a:srgbClr val="FFFF66"/>
                </a:solidFill>
              </a:rPr>
              <a:t>. نوري </a:t>
            </a:r>
            <a:r>
              <a:rPr lang="ar-SA" sz="4800" b="1" dirty="0" err="1" smtClean="0">
                <a:solidFill>
                  <a:srgbClr val="FFFF66"/>
                </a:solidFill>
              </a:rPr>
              <a:t>العتيبي</a:t>
            </a:r>
            <a:endParaRPr lang="ar-SA" sz="4800" b="1" dirty="0" smtClean="0">
              <a:solidFill>
                <a:srgbClr val="FFFF66"/>
              </a:solidFill>
            </a:endParaRPr>
          </a:p>
          <a:p>
            <a:pPr algn="ctr" rtl="1">
              <a:defRPr/>
            </a:pPr>
            <a:r>
              <a:rPr lang="en-US" sz="1200" b="1" dirty="0" smtClean="0">
                <a:solidFill>
                  <a:srgbClr val="92D050"/>
                </a:solidFill>
              </a:rPr>
              <a:t> </a:t>
            </a:r>
            <a:endParaRPr lang="en-US" sz="12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Oval 2"/>
          <p:cNvSpPr>
            <a:spLocks noChangeArrowheads="1"/>
          </p:cNvSpPr>
          <p:nvPr/>
        </p:nvSpPr>
        <p:spPr bwMode="auto">
          <a:xfrm>
            <a:off x="3419475" y="0"/>
            <a:ext cx="2665413" cy="914400"/>
          </a:xfrm>
          <a:prstGeom prst="ellipse">
            <a:avLst/>
          </a:prstGeom>
          <a:solidFill>
            <a:srgbClr val="FFCC66"/>
          </a:solidFill>
          <a:ln w="9525">
            <a:noFill/>
            <a:round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800">
                <a:solidFill>
                  <a:srgbClr val="FF0000"/>
                </a:solidFill>
                <a:latin typeface="Tahoma" pitchFamily="34" charset="0"/>
              </a:rPr>
              <a:t>الاحصائيات</a:t>
            </a:r>
          </a:p>
          <a:p>
            <a:pPr algn="ctr">
              <a:defRPr/>
            </a:pPr>
            <a:r>
              <a:rPr lang="en-US" sz="2800">
                <a:solidFill>
                  <a:srgbClr val="FF0000"/>
                </a:solidFill>
                <a:latin typeface="Tahoma" pitchFamily="34" charset="0"/>
              </a:rPr>
              <a:t>statistics</a:t>
            </a:r>
          </a:p>
        </p:txBody>
      </p:sp>
      <p:sp>
        <p:nvSpPr>
          <p:cNvPr id="131075" name="Rectangle 3"/>
          <p:cNvSpPr>
            <a:spLocks noChangeArrowheads="1"/>
          </p:cNvSpPr>
          <p:nvPr/>
        </p:nvSpPr>
        <p:spPr bwMode="auto">
          <a:xfrm>
            <a:off x="6732588" y="0"/>
            <a:ext cx="2411412" cy="981075"/>
          </a:xfrm>
          <a:prstGeom prst="rect">
            <a:avLst/>
          </a:prstGeom>
          <a:pattFill prst="pct40">
            <a:fgClr>
              <a:srgbClr val="F2CC8D"/>
            </a:fgClr>
            <a:bgClr>
              <a:srgbClr val="FFAB67"/>
            </a:bgClr>
          </a:pattFill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400" dirty="0">
                <a:solidFill>
                  <a:srgbClr val="0000FF"/>
                </a:solidFill>
                <a:latin typeface="Tahoma" pitchFamily="34" charset="0"/>
              </a:rPr>
              <a:t>إحصائيات المتغيرات</a:t>
            </a:r>
          </a:p>
          <a:p>
            <a:pPr algn="ctr">
              <a:defRPr/>
            </a:pPr>
            <a:r>
              <a:rPr lang="ar-SA" sz="2400" dirty="0">
                <a:solidFill>
                  <a:srgbClr val="0000FF"/>
                </a:solidFill>
                <a:latin typeface="Tahoma" pitchFamily="34" charset="0"/>
              </a:rPr>
              <a:t> النوعية</a:t>
            </a:r>
            <a:endParaRPr lang="en-US" sz="2400" dirty="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0" y="0"/>
            <a:ext cx="2771775" cy="908050"/>
          </a:xfrm>
          <a:prstGeom prst="rect">
            <a:avLst/>
          </a:prstGeom>
          <a:solidFill>
            <a:srgbClr val="FFAB67"/>
          </a:solidFill>
          <a:ln w="9525">
            <a:noFill/>
            <a:miter lim="800000"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800" dirty="0">
                <a:solidFill>
                  <a:srgbClr val="800000"/>
                </a:solidFill>
                <a:latin typeface="Tahoma" pitchFamily="34" charset="0"/>
              </a:rPr>
              <a:t>إحصائيات المتغيرات</a:t>
            </a:r>
            <a:r>
              <a:rPr lang="ar-SA" sz="2800" dirty="0">
                <a:solidFill>
                  <a:srgbClr val="FF3300"/>
                </a:solidFill>
                <a:latin typeface="Tahoma" pitchFamily="34" charset="0"/>
              </a:rPr>
              <a:t> </a:t>
            </a:r>
          </a:p>
          <a:p>
            <a:pPr algn="ctr">
              <a:defRPr/>
            </a:pPr>
            <a:r>
              <a:rPr lang="ar-SA" sz="2800" dirty="0">
                <a:solidFill>
                  <a:srgbClr val="800000"/>
                </a:solidFill>
                <a:latin typeface="Tahoma" pitchFamily="34" charset="0"/>
              </a:rPr>
              <a:t>الكمية</a:t>
            </a:r>
            <a:endParaRPr lang="en-US" sz="2800" dirty="0">
              <a:solidFill>
                <a:srgbClr val="800000"/>
              </a:solidFill>
              <a:latin typeface="Tahoma" pitchFamily="34" charset="0"/>
            </a:endParaRPr>
          </a:p>
        </p:txBody>
      </p:sp>
      <p:sp>
        <p:nvSpPr>
          <p:cNvPr id="131077" name="Rectangle 5"/>
          <p:cNvSpPr>
            <a:spLocks noChangeArrowheads="1"/>
          </p:cNvSpPr>
          <p:nvPr/>
        </p:nvSpPr>
        <p:spPr bwMode="auto">
          <a:xfrm>
            <a:off x="5148263" y="1143001"/>
            <a:ext cx="3995737" cy="4591050"/>
          </a:xfrm>
          <a:prstGeom prst="rect">
            <a:avLst/>
          </a:prstGeom>
          <a:gradFill rotWithShape="1">
            <a:gsLst>
              <a:gs pos="0">
                <a:srgbClr val="FF3300">
                  <a:alpha val="51999"/>
                </a:srgbClr>
              </a:gs>
              <a:gs pos="100000">
                <a:srgbClr val="FFAB67">
                  <a:alpha val="87999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800" dirty="0">
                <a:solidFill>
                  <a:srgbClr val="000000"/>
                </a:solidFill>
                <a:latin typeface="Tahoma" pitchFamily="34" charset="0"/>
              </a:rPr>
              <a:t>الإحصائيات                         </a:t>
            </a:r>
          </a:p>
          <a:p>
            <a:pPr algn="r">
              <a:defRPr/>
            </a:pPr>
            <a:r>
              <a:rPr lang="en-US" sz="2400" dirty="0">
                <a:latin typeface="Tahoma" pitchFamily="34" charset="0"/>
              </a:rPr>
              <a:t>                  </a:t>
            </a:r>
            <a:r>
              <a:rPr lang="en-US" sz="2000" dirty="0"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Proportion </a:t>
            </a:r>
            <a:r>
              <a:rPr lang="ar-AE" sz="2400" dirty="0">
                <a:solidFill>
                  <a:srgbClr val="0000FF"/>
                </a:solidFill>
                <a:latin typeface="Tahoma" pitchFamily="34" charset="0"/>
              </a:rPr>
              <a:t>النسبة</a:t>
            </a: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-</a:t>
            </a:r>
            <a:endParaRPr lang="ar-AE" sz="2400" dirty="0">
              <a:solidFill>
                <a:srgbClr val="0000FF"/>
              </a:solidFill>
              <a:latin typeface="Tahoma" pitchFamily="34" charset="0"/>
            </a:endParaRPr>
          </a:p>
          <a:p>
            <a:pPr algn="r">
              <a:defRPr/>
            </a:pPr>
            <a:r>
              <a:rPr lang="en-US" sz="2000" dirty="0">
                <a:solidFill>
                  <a:srgbClr val="FEFCFC"/>
                </a:solidFill>
                <a:latin typeface="Tahoma" pitchFamily="34" charset="0"/>
              </a:rPr>
              <a:t>                                </a:t>
            </a:r>
            <a:r>
              <a:rPr lang="en-US" sz="2400" dirty="0">
                <a:solidFill>
                  <a:srgbClr val="FEFCFC"/>
                </a:solidFill>
                <a:latin typeface="Tahoma" pitchFamily="34" charset="0"/>
              </a:rPr>
              <a:t>Mode</a:t>
            </a:r>
            <a:r>
              <a:rPr lang="ar-AE" sz="2400" dirty="0">
                <a:solidFill>
                  <a:srgbClr val="FEFCFC"/>
                </a:solidFill>
                <a:latin typeface="Tahoma" pitchFamily="34" charset="0"/>
              </a:rPr>
              <a:t>المنوال </a:t>
            </a:r>
            <a:r>
              <a:rPr lang="en-US" sz="2400" dirty="0">
                <a:solidFill>
                  <a:srgbClr val="FEFCFC"/>
                </a:solidFill>
                <a:latin typeface="Tahoma" pitchFamily="34" charset="0"/>
              </a:rPr>
              <a:t>-</a:t>
            </a:r>
            <a:endParaRPr lang="ar-AE" sz="2400" dirty="0">
              <a:solidFill>
                <a:srgbClr val="FEFCFC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en-US" sz="2000" dirty="0">
                <a:solidFill>
                  <a:srgbClr val="0000CC"/>
                </a:solidFill>
                <a:latin typeface="Tahoma" pitchFamily="34" charset="0"/>
              </a:rPr>
              <a:t>      Frequency table </a:t>
            </a:r>
            <a:r>
              <a:rPr lang="ar-AE" sz="2000" dirty="0">
                <a:solidFill>
                  <a:srgbClr val="0000CC"/>
                </a:solidFill>
                <a:latin typeface="Tahoma" pitchFamily="34" charset="0"/>
              </a:rPr>
              <a:t>الجداول التكرارية</a:t>
            </a:r>
            <a:r>
              <a:rPr lang="en-US" sz="2000" dirty="0">
                <a:solidFill>
                  <a:srgbClr val="0000CC"/>
                </a:solidFill>
                <a:latin typeface="Tahoma" pitchFamily="34" charset="0"/>
              </a:rPr>
              <a:t>-</a:t>
            </a:r>
            <a:endParaRPr lang="ar-AE" sz="2000" dirty="0">
              <a:solidFill>
                <a:srgbClr val="0000CC"/>
              </a:solidFill>
              <a:latin typeface="Tahoma" pitchFamily="34" charset="0"/>
            </a:endParaRPr>
          </a:p>
          <a:p>
            <a:pPr algn="r">
              <a:defRPr/>
            </a:pPr>
            <a:r>
              <a:rPr lang="en-US" sz="2000" dirty="0">
                <a:solidFill>
                  <a:schemeClr val="bg2"/>
                </a:solidFill>
                <a:latin typeface="Tahoma" pitchFamily="34" charset="0"/>
              </a:rPr>
              <a:t>cross tabulation</a:t>
            </a:r>
            <a:r>
              <a:rPr lang="ar-AE" sz="2000" dirty="0">
                <a:solidFill>
                  <a:schemeClr val="bg2"/>
                </a:solidFill>
                <a:latin typeface="Tahoma" pitchFamily="34" charset="0"/>
              </a:rPr>
              <a:t>الجداول </a:t>
            </a:r>
            <a:r>
              <a:rPr lang="ar-AE" sz="2000" dirty="0" smtClean="0">
                <a:solidFill>
                  <a:schemeClr val="bg2"/>
                </a:solidFill>
                <a:latin typeface="Tahoma" pitchFamily="34" charset="0"/>
              </a:rPr>
              <a:t>التكرارية </a:t>
            </a:r>
            <a:r>
              <a:rPr lang="ar-AE" sz="2000" dirty="0">
                <a:solidFill>
                  <a:schemeClr val="bg2"/>
                </a:solidFill>
                <a:latin typeface="Tahoma" pitchFamily="34" charset="0"/>
              </a:rPr>
              <a:t>المتقاطعة</a:t>
            </a:r>
          </a:p>
          <a:p>
            <a:pPr algn="r">
              <a:defRPr/>
            </a:pPr>
            <a:r>
              <a:rPr lang="en-US" sz="2400" dirty="0">
                <a:latin typeface="Tahoma" pitchFamily="34" charset="0"/>
              </a:rPr>
              <a:t>              </a:t>
            </a:r>
            <a:r>
              <a:rPr lang="en-US" sz="2400" dirty="0">
                <a:solidFill>
                  <a:srgbClr val="1C1C1C"/>
                </a:solidFill>
                <a:latin typeface="Tahoma" pitchFamily="34" charset="0"/>
              </a:rPr>
              <a:t>Chi-square </a:t>
            </a:r>
            <a:r>
              <a:rPr lang="ar-AE" sz="2400" dirty="0">
                <a:solidFill>
                  <a:srgbClr val="1C1C1C"/>
                </a:solidFill>
                <a:latin typeface="Tahoma" pitchFamily="34" charset="0"/>
              </a:rPr>
              <a:t>مربع </a:t>
            </a:r>
            <a:r>
              <a:rPr lang="ar-AE" sz="2400" dirty="0" err="1">
                <a:solidFill>
                  <a:srgbClr val="1C1C1C"/>
                </a:solidFill>
                <a:latin typeface="Tahoma" pitchFamily="34" charset="0"/>
              </a:rPr>
              <a:t>كاى</a:t>
            </a:r>
            <a:r>
              <a:rPr lang="en-US" sz="2400" dirty="0">
                <a:solidFill>
                  <a:srgbClr val="1C1C1C"/>
                </a:solidFill>
                <a:latin typeface="Tahoma" pitchFamily="34" charset="0"/>
              </a:rPr>
              <a:t>-</a:t>
            </a:r>
            <a:endParaRPr lang="ar-AE" sz="2400" dirty="0">
              <a:solidFill>
                <a:srgbClr val="1C1C1C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ar-AE" sz="2800" dirty="0">
                <a:solidFill>
                  <a:srgbClr val="FF0000"/>
                </a:solidFill>
                <a:latin typeface="Tahoma" pitchFamily="34" charset="0"/>
              </a:rPr>
              <a:t>الإشكال البيانية</a:t>
            </a:r>
            <a:r>
              <a:rPr lang="ar-AE" sz="2800" dirty="0">
                <a:latin typeface="Tahoma" pitchFamily="34" charset="0"/>
              </a:rPr>
              <a:t>                    </a:t>
            </a:r>
            <a:r>
              <a:rPr lang="ar-AE" sz="2800" dirty="0" smtClean="0">
                <a:solidFill>
                  <a:srgbClr val="CC00CC"/>
                </a:solidFill>
                <a:latin typeface="Tahoma" pitchFamily="34" charset="0"/>
              </a:rPr>
              <a:t>  </a:t>
            </a:r>
            <a:endParaRPr lang="ar-AE" sz="2800" dirty="0">
              <a:solidFill>
                <a:srgbClr val="CC00CC"/>
              </a:solidFill>
              <a:latin typeface="Tahoma" pitchFamily="34" charset="0"/>
            </a:endParaRPr>
          </a:p>
          <a:p>
            <a:pPr algn="r">
              <a:defRPr/>
            </a:pPr>
            <a:r>
              <a:rPr lang="en-US" sz="2000" dirty="0">
                <a:solidFill>
                  <a:srgbClr val="CC00CC"/>
                </a:solidFill>
                <a:latin typeface="Tahoma" pitchFamily="34" charset="0"/>
              </a:rPr>
              <a:t>              </a:t>
            </a:r>
            <a:r>
              <a:rPr lang="en-US" sz="2000" dirty="0" smtClean="0">
                <a:solidFill>
                  <a:srgbClr val="CC00CC"/>
                </a:solidFill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CC00CC"/>
                </a:solidFill>
                <a:latin typeface="Tahoma" pitchFamily="34" charset="0"/>
              </a:rPr>
              <a:t>Bar chart </a:t>
            </a:r>
            <a:r>
              <a:rPr lang="ar-AE" sz="2400" dirty="0" smtClean="0">
                <a:solidFill>
                  <a:srgbClr val="CC00CC"/>
                </a:solidFill>
                <a:latin typeface="Tahoma" pitchFamily="34" charset="0"/>
              </a:rPr>
              <a:t>ا</a:t>
            </a:r>
            <a:r>
              <a:rPr lang="ar-SA" sz="2400" dirty="0" smtClean="0">
                <a:solidFill>
                  <a:srgbClr val="CC00CC"/>
                </a:solidFill>
                <a:latin typeface="Tahoma" pitchFamily="34" charset="0"/>
              </a:rPr>
              <a:t>لأعمدة</a:t>
            </a:r>
            <a:r>
              <a:rPr lang="ar-AE" sz="2400" dirty="0" smtClean="0">
                <a:solidFill>
                  <a:srgbClr val="CC00CC"/>
                </a:solidFill>
                <a:latin typeface="Tahoma" pitchFamily="34" charset="0"/>
              </a:rPr>
              <a:t> التكرار</a:t>
            </a:r>
            <a:r>
              <a:rPr lang="ar-SA" sz="2400" smtClean="0">
                <a:solidFill>
                  <a:srgbClr val="CC00CC"/>
                </a:solidFill>
                <a:latin typeface="Tahoma" pitchFamily="34" charset="0"/>
              </a:rPr>
              <a:t>ية</a:t>
            </a:r>
            <a:r>
              <a:rPr lang="en-US" sz="2400" smtClean="0">
                <a:solidFill>
                  <a:srgbClr val="CC00CC"/>
                </a:solidFill>
                <a:latin typeface="Tahoma" pitchFamily="34" charset="0"/>
              </a:rPr>
              <a:t> </a:t>
            </a:r>
            <a:r>
              <a:rPr lang="en-US" sz="2000" dirty="0" smtClean="0">
                <a:latin typeface="Tahoma" pitchFamily="34" charset="0"/>
              </a:rPr>
              <a:t>-</a:t>
            </a:r>
            <a:endParaRPr lang="ar-AE" sz="2000" dirty="0">
              <a:latin typeface="Tahoma" pitchFamily="34" charset="0"/>
            </a:endParaRPr>
          </a:p>
          <a:p>
            <a:pPr algn="r">
              <a:defRPr/>
            </a:pPr>
            <a:r>
              <a:rPr lang="en-US" sz="2000" dirty="0">
                <a:latin typeface="Tahoma" pitchFamily="34" charset="0"/>
              </a:rPr>
              <a:t>                   </a:t>
            </a:r>
            <a:r>
              <a:rPr lang="en-US" sz="2000" dirty="0" smtClean="0"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669900"/>
                </a:solidFill>
                <a:latin typeface="Tahoma" pitchFamily="34" charset="0"/>
              </a:rPr>
              <a:t>Pie chart </a:t>
            </a:r>
            <a:r>
              <a:rPr lang="ar-AE" sz="2400" dirty="0">
                <a:solidFill>
                  <a:srgbClr val="669900"/>
                </a:solidFill>
                <a:latin typeface="Tahoma" pitchFamily="34" charset="0"/>
              </a:rPr>
              <a:t>الشكل </a:t>
            </a:r>
            <a:r>
              <a:rPr lang="ar-AE" sz="2400" dirty="0" smtClean="0">
                <a:solidFill>
                  <a:srgbClr val="669900"/>
                </a:solidFill>
                <a:latin typeface="Tahoma" pitchFamily="34" charset="0"/>
              </a:rPr>
              <a:t>البياني</a:t>
            </a:r>
            <a:r>
              <a:rPr lang="en-US" sz="2400" dirty="0" smtClean="0">
                <a:solidFill>
                  <a:srgbClr val="669900"/>
                </a:solidFill>
                <a:latin typeface="Tahoma" pitchFamily="34" charset="0"/>
              </a:rPr>
              <a:t> </a:t>
            </a:r>
            <a:r>
              <a:rPr lang="en-US" sz="2000" dirty="0" smtClean="0">
                <a:latin typeface="Tahoma" pitchFamily="34" charset="0"/>
              </a:rPr>
              <a:t>-</a:t>
            </a:r>
            <a:endParaRPr lang="ar-AE" sz="2000" dirty="0">
              <a:latin typeface="Tahoma" pitchFamily="34" charset="0"/>
            </a:endParaRPr>
          </a:p>
          <a:p>
            <a:pPr algn="ctr">
              <a:defRPr/>
            </a:pPr>
            <a:r>
              <a:rPr lang="en-US" sz="2400" dirty="0" smtClean="0">
                <a:latin typeface="Tahoma" pitchFamily="34" charset="0"/>
              </a:rPr>
              <a:t>Logistic </a:t>
            </a:r>
            <a:r>
              <a:rPr lang="en-US" sz="2400" dirty="0" err="1" smtClean="0">
                <a:latin typeface="Tahoma" pitchFamily="34" charset="0"/>
              </a:rPr>
              <a:t>Reg</a:t>
            </a:r>
            <a:r>
              <a:rPr lang="ar-SA" sz="2400" dirty="0" smtClean="0">
                <a:latin typeface="Tahoma" pitchFamily="34" charset="0"/>
              </a:rPr>
              <a:t> - الانحدار اللوجيستي </a:t>
            </a:r>
            <a:endParaRPr lang="ar-AE" sz="2400" dirty="0">
              <a:latin typeface="Tahoma" pitchFamily="34" charset="0"/>
            </a:endParaRPr>
          </a:p>
          <a:p>
            <a:pPr algn="r">
              <a:defRPr/>
            </a:pPr>
            <a:r>
              <a:rPr lang="en-US" sz="2400" dirty="0" smtClean="0">
                <a:latin typeface="Tahoma" pitchFamily="34" charset="0"/>
              </a:rPr>
              <a:t>SEM </a:t>
            </a:r>
            <a:r>
              <a:rPr lang="ar-SA" sz="2400" dirty="0" smtClean="0">
                <a:latin typeface="Tahoma" pitchFamily="34" charset="0"/>
              </a:rPr>
              <a:t>- نموذج المعادلات البنائية</a:t>
            </a:r>
            <a:endParaRPr lang="en-US" sz="2800" dirty="0">
              <a:latin typeface="Tahoma" pitchFamily="34" charset="0"/>
            </a:endParaRPr>
          </a:p>
        </p:txBody>
      </p:sp>
      <p:sp>
        <p:nvSpPr>
          <p:cNvPr id="131078" name="Rectangle 6"/>
          <p:cNvSpPr>
            <a:spLocks noChangeArrowheads="1"/>
          </p:cNvSpPr>
          <p:nvPr/>
        </p:nvSpPr>
        <p:spPr bwMode="auto">
          <a:xfrm>
            <a:off x="0" y="1066801"/>
            <a:ext cx="4427538" cy="4667250"/>
          </a:xfrm>
          <a:prstGeom prst="rect">
            <a:avLst/>
          </a:prstGeom>
          <a:gradFill rotWithShape="1">
            <a:gsLst>
              <a:gs pos="0">
                <a:srgbClr val="FFD866">
                  <a:alpha val="60999"/>
                </a:srgbClr>
              </a:gs>
              <a:gs pos="100000">
                <a:srgbClr val="FF9999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ar-AE" sz="2400" dirty="0">
                <a:solidFill>
                  <a:srgbClr val="FF0066"/>
                </a:solidFill>
                <a:latin typeface="Tahoma" pitchFamily="34" charset="0"/>
              </a:rPr>
              <a:t>الإحصائيات</a:t>
            </a:r>
            <a:r>
              <a:rPr lang="ar-AE" sz="2400" dirty="0">
                <a:latin typeface="Tahoma" pitchFamily="34" charset="0"/>
              </a:rPr>
              <a:t> </a:t>
            </a:r>
            <a:r>
              <a:rPr lang="ar-AE" sz="2800" dirty="0">
                <a:latin typeface="Tahoma" pitchFamily="34" charset="0"/>
              </a:rPr>
              <a:t>                      </a:t>
            </a:r>
            <a:endParaRPr lang="en-US" sz="2800" dirty="0">
              <a:latin typeface="Tahoma" pitchFamily="34" charset="0"/>
            </a:endParaRPr>
          </a:p>
          <a:p>
            <a:pPr algn="ctr">
              <a:defRPr/>
            </a:pPr>
            <a:r>
              <a:rPr lang="en-US" sz="2400" dirty="0">
                <a:latin typeface="Tahoma" pitchFamily="34" charset="0"/>
              </a:rPr>
              <a:t>                </a:t>
            </a:r>
            <a:r>
              <a:rPr lang="en-US" sz="2400" dirty="0">
                <a:solidFill>
                  <a:srgbClr val="CC00CC"/>
                </a:solidFill>
                <a:latin typeface="Tahoma" pitchFamily="34" charset="0"/>
              </a:rPr>
              <a:t>Mean </a:t>
            </a:r>
            <a:r>
              <a:rPr lang="ar-SA" sz="2400" dirty="0">
                <a:solidFill>
                  <a:srgbClr val="CC00CC"/>
                </a:solidFill>
                <a:latin typeface="Tahoma" pitchFamily="34" charset="0"/>
              </a:rPr>
              <a:t>المتوسط </a:t>
            </a:r>
            <a:r>
              <a:rPr lang="en-US" sz="2400" dirty="0">
                <a:solidFill>
                  <a:srgbClr val="CC00CC"/>
                </a:solidFill>
                <a:latin typeface="Tahoma" pitchFamily="34" charset="0"/>
              </a:rPr>
              <a:t>–</a:t>
            </a:r>
            <a:endParaRPr lang="ar-SA" sz="2400" dirty="0">
              <a:solidFill>
                <a:srgbClr val="CC00CC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en-US" sz="2400" dirty="0">
                <a:solidFill>
                  <a:srgbClr val="800000"/>
                </a:solidFill>
                <a:latin typeface="Tahoma" pitchFamily="34" charset="0"/>
              </a:rPr>
              <a:t>           SD</a:t>
            </a:r>
            <a:r>
              <a:rPr lang="ar-SA" sz="2400" dirty="0">
                <a:solidFill>
                  <a:srgbClr val="800000"/>
                </a:solidFill>
                <a:latin typeface="Tahoma" pitchFamily="34" charset="0"/>
              </a:rPr>
              <a:t>الانحراف المعياري</a:t>
            </a:r>
            <a:r>
              <a:rPr lang="ar-SA" sz="2400" dirty="0"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-</a:t>
            </a:r>
            <a:endParaRPr lang="ar-SA" sz="2400" dirty="0">
              <a:latin typeface="Tahoma" pitchFamily="34" charset="0"/>
            </a:endParaRPr>
          </a:p>
          <a:p>
            <a:pPr algn="ctr">
              <a:defRPr/>
            </a:pPr>
            <a:r>
              <a:rPr lang="en-US" sz="2800" dirty="0">
                <a:solidFill>
                  <a:srgbClr val="0000FF"/>
                </a:solidFill>
                <a:latin typeface="Tahoma" pitchFamily="34" charset="0"/>
              </a:rPr>
              <a:t>           Variance </a:t>
            </a:r>
            <a:r>
              <a:rPr lang="ar-AE" sz="2800" dirty="0">
                <a:solidFill>
                  <a:srgbClr val="0000FF"/>
                </a:solidFill>
                <a:latin typeface="Tahoma" pitchFamily="34" charset="0"/>
              </a:rPr>
              <a:t>التباين</a:t>
            </a:r>
            <a:r>
              <a:rPr lang="en-US" sz="2800" dirty="0">
                <a:solidFill>
                  <a:srgbClr val="0000FF"/>
                </a:solidFill>
                <a:latin typeface="Tahoma" pitchFamily="34" charset="0"/>
              </a:rPr>
              <a:t>-</a:t>
            </a:r>
          </a:p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                   Range </a:t>
            </a:r>
            <a:r>
              <a:rPr lang="ar-AE" sz="2400" dirty="0">
                <a:solidFill>
                  <a:srgbClr val="000000"/>
                </a:solidFill>
                <a:latin typeface="Tahoma" pitchFamily="34" charset="0"/>
              </a:rPr>
              <a:t>المدى</a:t>
            </a: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-</a:t>
            </a:r>
            <a:endParaRPr lang="ar-AE" sz="2400" dirty="0">
              <a:solidFill>
                <a:srgbClr val="000000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en-US" sz="2400" dirty="0">
                <a:solidFill>
                  <a:srgbClr val="FF0000"/>
                </a:solidFill>
                <a:latin typeface="Tahoma" pitchFamily="34" charset="0"/>
              </a:rPr>
              <a:t>                 R</a:t>
            </a:r>
            <a:r>
              <a:rPr lang="ar-AE" sz="2400" dirty="0">
                <a:solidFill>
                  <a:srgbClr val="FF0000"/>
                </a:solidFill>
                <a:latin typeface="Tahoma" pitchFamily="34" charset="0"/>
              </a:rPr>
              <a:t>معامل الارتباط</a:t>
            </a:r>
            <a:r>
              <a:rPr lang="ar-AE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ahoma" pitchFamily="34" charset="0"/>
              </a:rPr>
              <a:t>-</a:t>
            </a:r>
            <a:endParaRPr lang="ar-AE" sz="2800" dirty="0">
              <a:solidFill>
                <a:srgbClr val="FF0000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en-US" sz="2400" dirty="0">
                <a:solidFill>
                  <a:srgbClr val="FF6600"/>
                </a:solidFill>
                <a:latin typeface="Tahoma" pitchFamily="34" charset="0"/>
              </a:rPr>
              <a:t>                 R2</a:t>
            </a:r>
            <a:r>
              <a:rPr lang="ar-AE" sz="2400" dirty="0">
                <a:solidFill>
                  <a:srgbClr val="FF6600"/>
                </a:solidFill>
                <a:latin typeface="Tahoma" pitchFamily="34" charset="0"/>
              </a:rPr>
              <a:t>معامل التحديد </a:t>
            </a:r>
            <a:r>
              <a:rPr lang="en-US" sz="2400" dirty="0">
                <a:solidFill>
                  <a:srgbClr val="FF6600"/>
                </a:solidFill>
                <a:latin typeface="Tahoma" pitchFamily="34" charset="0"/>
              </a:rPr>
              <a:t>-</a:t>
            </a:r>
            <a:endParaRPr lang="ar-AE" sz="2400" dirty="0">
              <a:solidFill>
                <a:srgbClr val="FF6600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ar-AE" sz="2400" dirty="0">
                <a:solidFill>
                  <a:srgbClr val="000000"/>
                </a:solidFill>
                <a:latin typeface="Tahoma" pitchFamily="34" charset="0"/>
              </a:rPr>
              <a:t>الأشكال البيانية</a:t>
            </a:r>
            <a:r>
              <a:rPr lang="ar-AE" sz="2400" dirty="0">
                <a:latin typeface="Tahoma" pitchFamily="34" charset="0"/>
              </a:rPr>
              <a:t>                    </a:t>
            </a:r>
          </a:p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Histogram </a:t>
            </a:r>
            <a:r>
              <a:rPr lang="ar-AE" sz="2400" dirty="0">
                <a:solidFill>
                  <a:srgbClr val="000000"/>
                </a:solidFill>
                <a:latin typeface="Tahoma" pitchFamily="34" charset="0"/>
              </a:rPr>
              <a:t>المدرج التكراري</a:t>
            </a:r>
          </a:p>
          <a:p>
            <a:pPr algn="ctr">
              <a:defRPr/>
            </a:pPr>
            <a:r>
              <a:rPr lang="en-US" sz="2400" dirty="0">
                <a:solidFill>
                  <a:srgbClr val="333300"/>
                </a:solidFill>
                <a:latin typeface="Tahoma" pitchFamily="34" charset="0"/>
              </a:rPr>
              <a:t>Normal curve</a:t>
            </a:r>
            <a:r>
              <a:rPr lang="en-US" sz="2800" dirty="0">
                <a:solidFill>
                  <a:srgbClr val="333300"/>
                </a:solidFill>
                <a:latin typeface="Tahoma" pitchFamily="34" charset="0"/>
              </a:rPr>
              <a:t> </a:t>
            </a:r>
            <a:r>
              <a:rPr lang="ar-AE" sz="2400" dirty="0">
                <a:solidFill>
                  <a:srgbClr val="333300"/>
                </a:solidFill>
                <a:latin typeface="Tahoma" pitchFamily="34" charset="0"/>
              </a:rPr>
              <a:t>المنحنى الطبيعي </a:t>
            </a:r>
          </a:p>
          <a:p>
            <a:pPr algn="ctr">
              <a:defRPr/>
            </a:pPr>
            <a:r>
              <a:rPr lang="en-US" sz="2400" dirty="0" smtClean="0">
                <a:solidFill>
                  <a:srgbClr val="333300"/>
                </a:solidFill>
                <a:latin typeface="Tahoma" pitchFamily="34" charset="0"/>
              </a:rPr>
              <a:t>Linear </a:t>
            </a:r>
            <a:r>
              <a:rPr lang="en-US" sz="2400" dirty="0" err="1" smtClean="0">
                <a:solidFill>
                  <a:srgbClr val="333300"/>
                </a:solidFill>
                <a:latin typeface="Tahoma" pitchFamily="34" charset="0"/>
              </a:rPr>
              <a:t>Reg</a:t>
            </a:r>
            <a:r>
              <a:rPr lang="en-US" sz="2400" dirty="0" smtClean="0">
                <a:solidFill>
                  <a:srgbClr val="333300"/>
                </a:solidFill>
                <a:latin typeface="Tahoma" pitchFamily="34" charset="0"/>
              </a:rPr>
              <a:t> </a:t>
            </a:r>
            <a:r>
              <a:rPr lang="ar-SA" sz="2400" dirty="0" smtClean="0">
                <a:solidFill>
                  <a:srgbClr val="333300"/>
                </a:solidFill>
                <a:latin typeface="Tahoma" pitchFamily="34" charset="0"/>
              </a:rPr>
              <a:t>الانحدار الخطي</a:t>
            </a:r>
            <a:endParaRPr lang="en-US" sz="2400" dirty="0" smtClean="0">
              <a:solidFill>
                <a:srgbClr val="333300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en-US" sz="2400" dirty="0" smtClean="0">
                <a:solidFill>
                  <a:srgbClr val="333300"/>
                </a:solidFill>
                <a:latin typeface="Tahoma" pitchFamily="34" charset="0"/>
              </a:rPr>
              <a:t>Scatter </a:t>
            </a:r>
            <a:r>
              <a:rPr lang="en-US" sz="2400" dirty="0">
                <a:solidFill>
                  <a:srgbClr val="333300"/>
                </a:solidFill>
                <a:latin typeface="Tahoma" pitchFamily="34" charset="0"/>
              </a:rPr>
              <a:t>plot </a:t>
            </a:r>
            <a:r>
              <a:rPr lang="ar-AE" sz="2400" dirty="0" smtClean="0">
                <a:solidFill>
                  <a:srgbClr val="333300"/>
                </a:solidFill>
                <a:latin typeface="Tahoma" pitchFamily="34" charset="0"/>
              </a:rPr>
              <a:t>شكل </a:t>
            </a:r>
            <a:r>
              <a:rPr lang="ar-AE" sz="2400" dirty="0">
                <a:solidFill>
                  <a:srgbClr val="333300"/>
                </a:solidFill>
                <a:latin typeface="Tahoma" pitchFamily="34" charset="0"/>
              </a:rPr>
              <a:t>التشتت</a:t>
            </a:r>
          </a:p>
          <a:p>
            <a:pPr algn="ctr">
              <a:defRPr/>
            </a:pPr>
            <a:endParaRPr lang="en-US" sz="2400" dirty="0">
              <a:solidFill>
                <a:srgbClr val="333300"/>
              </a:solidFill>
              <a:latin typeface="Tahoma" pitchFamily="34" charset="0"/>
            </a:endParaRPr>
          </a:p>
        </p:txBody>
      </p:sp>
      <p:sp>
        <p:nvSpPr>
          <p:cNvPr id="13329" name="Line 7"/>
          <p:cNvSpPr>
            <a:spLocks noChangeShapeType="1"/>
          </p:cNvSpPr>
          <p:nvPr/>
        </p:nvSpPr>
        <p:spPr bwMode="auto">
          <a:xfrm>
            <a:off x="2133600" y="1295400"/>
            <a:ext cx="2159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3330" name="Line 8"/>
          <p:cNvSpPr>
            <a:spLocks noChangeShapeType="1"/>
          </p:cNvSpPr>
          <p:nvPr/>
        </p:nvSpPr>
        <p:spPr bwMode="auto">
          <a:xfrm>
            <a:off x="7596188" y="1905000"/>
            <a:ext cx="1547812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31081" name="AutoShape 9"/>
          <p:cNvSpPr>
            <a:spLocks noChangeArrowheads="1"/>
          </p:cNvSpPr>
          <p:nvPr/>
        </p:nvSpPr>
        <p:spPr bwMode="auto">
          <a:xfrm>
            <a:off x="3733800" y="5638800"/>
            <a:ext cx="2016125" cy="1412875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CC66"/>
          </a:solidFill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  <a:latin typeface="Tahoma" pitchFamily="34" charset="0"/>
              </a:rPr>
              <a:t>SPSS</a:t>
            </a:r>
          </a:p>
        </p:txBody>
      </p:sp>
      <p:sp>
        <p:nvSpPr>
          <p:cNvPr id="131082" name="AutoShape 10"/>
          <p:cNvSpPr>
            <a:spLocks noChangeArrowheads="1"/>
          </p:cNvSpPr>
          <p:nvPr/>
        </p:nvSpPr>
        <p:spPr bwMode="auto">
          <a:xfrm>
            <a:off x="4643438" y="1125538"/>
            <a:ext cx="288925" cy="4248150"/>
          </a:xfrm>
          <a:prstGeom prst="downArrow">
            <a:avLst>
              <a:gd name="adj1" fmla="val 50000"/>
              <a:gd name="adj2" fmla="val 367582"/>
            </a:avLst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ar-SA"/>
          </a:p>
        </p:txBody>
      </p:sp>
      <p:sp>
        <p:nvSpPr>
          <p:cNvPr id="13337" name="AutoShape 11"/>
          <p:cNvSpPr>
            <a:spLocks noChangeArrowheads="1"/>
          </p:cNvSpPr>
          <p:nvPr/>
        </p:nvSpPr>
        <p:spPr bwMode="auto">
          <a:xfrm>
            <a:off x="6156325" y="476250"/>
            <a:ext cx="576263" cy="73025"/>
          </a:xfrm>
          <a:prstGeom prst="rightArrow">
            <a:avLst>
              <a:gd name="adj1" fmla="val 50000"/>
              <a:gd name="adj2" fmla="val 197283"/>
            </a:avLst>
          </a:prstGeom>
          <a:solidFill>
            <a:srgbClr val="FFAB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3338" name="AutoShape 12"/>
          <p:cNvSpPr>
            <a:spLocks noChangeArrowheads="1"/>
          </p:cNvSpPr>
          <p:nvPr/>
        </p:nvSpPr>
        <p:spPr bwMode="auto">
          <a:xfrm>
            <a:off x="2771775" y="404813"/>
            <a:ext cx="647700" cy="71437"/>
          </a:xfrm>
          <a:prstGeom prst="leftArrow">
            <a:avLst>
              <a:gd name="adj1" fmla="val 50000"/>
              <a:gd name="adj2" fmla="val 226668"/>
            </a:avLst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3339" name="Line 13"/>
          <p:cNvSpPr>
            <a:spLocks noChangeShapeType="1"/>
          </p:cNvSpPr>
          <p:nvPr/>
        </p:nvSpPr>
        <p:spPr bwMode="auto">
          <a:xfrm>
            <a:off x="7164388" y="4038600"/>
            <a:ext cx="1979612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ar-SA"/>
          </a:p>
        </p:txBody>
      </p:sp>
      <p:sp>
        <p:nvSpPr>
          <p:cNvPr id="13340" name="Line 14"/>
          <p:cNvSpPr>
            <a:spLocks noChangeShapeType="1"/>
          </p:cNvSpPr>
          <p:nvPr/>
        </p:nvSpPr>
        <p:spPr bwMode="auto">
          <a:xfrm>
            <a:off x="2209800" y="4038600"/>
            <a:ext cx="223202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1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Oval 2"/>
          <p:cNvSpPr>
            <a:spLocks noChangeArrowheads="1"/>
          </p:cNvSpPr>
          <p:nvPr/>
        </p:nvSpPr>
        <p:spPr bwMode="auto">
          <a:xfrm>
            <a:off x="0" y="2997200"/>
            <a:ext cx="1979613" cy="1584325"/>
          </a:xfrm>
          <a:prstGeom prst="ellipse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2800" dirty="0">
                <a:solidFill>
                  <a:srgbClr val="FEFCFC"/>
                </a:solidFill>
                <a:latin typeface="Tahoma" pitchFamily="34" charset="0"/>
              </a:rPr>
              <a:t>اختبار الإحصائية</a:t>
            </a:r>
          </a:p>
          <a:p>
            <a:pPr algn="ctr">
              <a:defRPr/>
            </a:pPr>
            <a:r>
              <a:rPr lang="en-US" sz="2800" dirty="0">
                <a:solidFill>
                  <a:srgbClr val="FEFCFC"/>
                </a:solidFill>
                <a:latin typeface="Tahoma" pitchFamily="34" charset="0"/>
              </a:rPr>
              <a:t>Testing</a:t>
            </a:r>
          </a:p>
        </p:txBody>
      </p:sp>
      <p:sp>
        <p:nvSpPr>
          <p:cNvPr id="134147" name="Rectangle 3"/>
          <p:cNvSpPr>
            <a:spLocks noChangeArrowheads="1"/>
          </p:cNvSpPr>
          <p:nvPr/>
        </p:nvSpPr>
        <p:spPr bwMode="auto">
          <a:xfrm rot="475331">
            <a:off x="2595563" y="2286000"/>
            <a:ext cx="2592387" cy="3327400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sz="2800" dirty="0">
              <a:latin typeface="Tahoma" pitchFamily="34" charset="0"/>
            </a:endParaRPr>
          </a:p>
          <a:p>
            <a:pPr algn="ctr">
              <a:defRPr/>
            </a:pPr>
            <a:endParaRPr lang="en-US" sz="2800" dirty="0">
              <a:latin typeface="Tahoma" pitchFamily="34" charset="0"/>
            </a:endParaRPr>
          </a:p>
          <a:p>
            <a:pPr algn="ctr">
              <a:defRPr/>
            </a:pPr>
            <a:r>
              <a:rPr lang="en-US" sz="2800" dirty="0">
                <a:solidFill>
                  <a:srgbClr val="FFCC66"/>
                </a:solidFill>
                <a:latin typeface="Tahoma" pitchFamily="34" charset="0"/>
              </a:rPr>
              <a:t>-Z test          </a:t>
            </a:r>
          </a:p>
          <a:p>
            <a:pPr algn="ctr">
              <a:buFontTx/>
              <a:buChar char="-"/>
              <a:defRPr/>
            </a:pPr>
            <a:r>
              <a:rPr lang="en-US" sz="2800" dirty="0">
                <a:solidFill>
                  <a:srgbClr val="FFCC66"/>
                </a:solidFill>
                <a:latin typeface="Tahoma" pitchFamily="34" charset="0"/>
              </a:rPr>
              <a:t>T test          </a:t>
            </a:r>
          </a:p>
          <a:p>
            <a:pPr algn="ctr">
              <a:buFontTx/>
              <a:buChar char="-"/>
              <a:defRPr/>
            </a:pPr>
            <a:r>
              <a:rPr lang="en-US" sz="2800" dirty="0">
                <a:solidFill>
                  <a:srgbClr val="FFCC66"/>
                </a:solidFill>
                <a:latin typeface="Tahoma" pitchFamily="34" charset="0"/>
              </a:rPr>
              <a:t>F (ANOVA) test</a:t>
            </a:r>
          </a:p>
          <a:p>
            <a:pPr algn="ctr">
              <a:defRPr/>
            </a:pPr>
            <a:r>
              <a:rPr lang="en-US" sz="2800" dirty="0">
                <a:solidFill>
                  <a:srgbClr val="FFCC66"/>
                </a:solidFill>
                <a:latin typeface="Tahoma" pitchFamily="34" charset="0"/>
              </a:rPr>
              <a:t>-X</a:t>
            </a:r>
            <a:r>
              <a:rPr lang="en-US" sz="2800" dirty="0">
                <a:solidFill>
                  <a:srgbClr val="FFCC66"/>
                </a:solidFill>
                <a:latin typeface="Tahoma" pitchFamily="34" charset="0"/>
                <a:cs typeface="Tahoma" pitchFamily="34" charset="0"/>
              </a:rPr>
              <a:t>²</a:t>
            </a:r>
            <a:r>
              <a:rPr lang="en-US" sz="2800" dirty="0">
                <a:solidFill>
                  <a:srgbClr val="FFCC66"/>
                </a:solidFill>
                <a:latin typeface="Tahoma" pitchFamily="34" charset="0"/>
              </a:rPr>
              <a:t> test         </a:t>
            </a:r>
          </a:p>
          <a:p>
            <a:pPr algn="ctr">
              <a:defRPr/>
            </a:pPr>
            <a:endParaRPr lang="en-US" sz="2800" dirty="0">
              <a:latin typeface="Tahoma" pitchFamily="34" charset="0"/>
            </a:endParaRPr>
          </a:p>
          <a:p>
            <a:pPr algn="ctr">
              <a:buFontTx/>
              <a:buChar char="-"/>
              <a:defRPr/>
            </a:pPr>
            <a:endParaRPr lang="en-US" sz="2800" dirty="0">
              <a:latin typeface="Tahoma" pitchFamily="34" charset="0"/>
            </a:endParaRPr>
          </a:p>
        </p:txBody>
      </p:sp>
      <p:sp>
        <p:nvSpPr>
          <p:cNvPr id="134148" name="AutoShape 4"/>
          <p:cNvSpPr>
            <a:spLocks noChangeArrowheads="1"/>
          </p:cNvSpPr>
          <p:nvPr/>
        </p:nvSpPr>
        <p:spPr bwMode="auto">
          <a:xfrm>
            <a:off x="1908175" y="3644900"/>
            <a:ext cx="792163" cy="431800"/>
          </a:xfrm>
          <a:prstGeom prst="rightArrow">
            <a:avLst>
              <a:gd name="adj1" fmla="val 50000"/>
              <a:gd name="adj2" fmla="val 45864"/>
            </a:avLst>
          </a:prstGeom>
          <a:gradFill rotWithShape="1">
            <a:gsLst>
              <a:gs pos="0">
                <a:srgbClr val="FFFFFF"/>
              </a:gs>
              <a:gs pos="50000">
                <a:srgbClr val="000054"/>
              </a:gs>
              <a:gs pos="100000">
                <a:srgbClr val="FFFFFF"/>
              </a:gs>
            </a:gsLst>
            <a:lin ang="18900000" scaled="1"/>
          </a:gradFill>
          <a:ln w="9525">
            <a:solidFill>
              <a:srgbClr val="00005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9465" name="Line 5"/>
          <p:cNvSpPr>
            <a:spLocks noChangeShapeType="1"/>
          </p:cNvSpPr>
          <p:nvPr/>
        </p:nvSpPr>
        <p:spPr bwMode="auto">
          <a:xfrm flipV="1">
            <a:off x="5219700" y="3213100"/>
            <a:ext cx="504825" cy="7207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9466" name="Line 6"/>
          <p:cNvSpPr>
            <a:spLocks noChangeShapeType="1"/>
          </p:cNvSpPr>
          <p:nvPr/>
        </p:nvSpPr>
        <p:spPr bwMode="auto">
          <a:xfrm>
            <a:off x="5148263" y="4652963"/>
            <a:ext cx="431800" cy="360362"/>
          </a:xfrm>
          <a:prstGeom prst="line">
            <a:avLst/>
          </a:prstGeom>
          <a:noFill/>
          <a:ln w="9525">
            <a:solidFill>
              <a:srgbClr val="180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34151" name="Oval 7"/>
          <p:cNvSpPr>
            <a:spLocks noChangeArrowheads="1"/>
          </p:cNvSpPr>
          <p:nvPr/>
        </p:nvSpPr>
        <p:spPr bwMode="auto">
          <a:xfrm>
            <a:off x="5651500" y="1484313"/>
            <a:ext cx="1081088" cy="2087562"/>
          </a:xfrm>
          <a:prstGeom prst="ellipse">
            <a:avLst/>
          </a:prstGeom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 err="1">
                <a:solidFill>
                  <a:srgbClr val="FFFF66"/>
                </a:solidFill>
                <a:latin typeface="Tahoma" pitchFamily="34" charset="0"/>
              </a:rPr>
              <a:t>P.v</a:t>
            </a:r>
            <a:r>
              <a:rPr lang="en-US" sz="2800" dirty="0">
                <a:solidFill>
                  <a:srgbClr val="FFFF66"/>
                </a:solidFill>
                <a:latin typeface="Tahoma" pitchFamily="34" charset="0"/>
              </a:rPr>
              <a:t>&gt;</a:t>
            </a:r>
            <a:r>
              <a:rPr lang="el-GR" sz="2800" dirty="0">
                <a:solidFill>
                  <a:srgbClr val="FFFF66"/>
                </a:solidFill>
              </a:rPr>
              <a:t>α</a:t>
            </a:r>
          </a:p>
        </p:txBody>
      </p:sp>
      <p:sp>
        <p:nvSpPr>
          <p:cNvPr id="134152" name="Oval 8"/>
          <p:cNvSpPr>
            <a:spLocks noChangeArrowheads="1"/>
          </p:cNvSpPr>
          <p:nvPr/>
        </p:nvSpPr>
        <p:spPr bwMode="auto">
          <a:xfrm>
            <a:off x="5651500" y="4076700"/>
            <a:ext cx="1081088" cy="2160588"/>
          </a:xfrm>
          <a:prstGeom prst="ellipse">
            <a:avLst/>
          </a:prstGeom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 err="1">
                <a:solidFill>
                  <a:srgbClr val="FEFCFC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Tahoma" pitchFamily="34" charset="0"/>
              </a:rPr>
              <a:t>P.v</a:t>
            </a:r>
            <a:r>
              <a:rPr lang="en-US" sz="2800" dirty="0">
                <a:solidFill>
                  <a:srgbClr val="FEFCFC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Tahoma" pitchFamily="34" charset="0"/>
              </a:rPr>
              <a:t>≤</a:t>
            </a:r>
            <a:r>
              <a:rPr lang="el-GR" sz="2800" dirty="0">
                <a:solidFill>
                  <a:srgbClr val="FEFCFC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α</a:t>
            </a:r>
          </a:p>
        </p:txBody>
      </p:sp>
      <p:sp>
        <p:nvSpPr>
          <p:cNvPr id="134153" name="Rectangle 9"/>
          <p:cNvSpPr>
            <a:spLocks noChangeArrowheads="1"/>
          </p:cNvSpPr>
          <p:nvPr/>
        </p:nvSpPr>
        <p:spPr bwMode="auto">
          <a:xfrm>
            <a:off x="7235825" y="908050"/>
            <a:ext cx="1908175" cy="2736850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AE" sz="2400" dirty="0">
                <a:solidFill>
                  <a:srgbClr val="FFFF66"/>
                </a:solidFill>
                <a:latin typeface="Tahoma" pitchFamily="34" charset="0"/>
              </a:rPr>
              <a:t>نقبل فرضية العدم</a:t>
            </a:r>
          </a:p>
          <a:p>
            <a:pPr algn="ctr">
              <a:defRPr/>
            </a:pPr>
            <a:r>
              <a:rPr lang="en-US" sz="2800" dirty="0">
                <a:solidFill>
                  <a:srgbClr val="FFFF66"/>
                </a:solidFill>
                <a:latin typeface="Tahoma" pitchFamily="34" charset="0"/>
              </a:rPr>
              <a:t>Null hypo</a:t>
            </a:r>
          </a:p>
        </p:txBody>
      </p:sp>
      <p:sp>
        <p:nvSpPr>
          <p:cNvPr id="19474" name="Line 10"/>
          <p:cNvSpPr>
            <a:spLocks noChangeShapeType="1"/>
          </p:cNvSpPr>
          <p:nvPr/>
        </p:nvSpPr>
        <p:spPr bwMode="auto">
          <a:xfrm>
            <a:off x="6732588" y="2420938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34155" name="Rectangle 11"/>
          <p:cNvSpPr>
            <a:spLocks noChangeArrowheads="1"/>
          </p:cNvSpPr>
          <p:nvPr/>
        </p:nvSpPr>
        <p:spPr bwMode="auto">
          <a:xfrm>
            <a:off x="7235825" y="4005263"/>
            <a:ext cx="1908175" cy="2852737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AE" sz="2400" dirty="0">
                <a:solidFill>
                  <a:srgbClr val="EFD7D5"/>
                </a:solidFill>
                <a:latin typeface="Tahoma" pitchFamily="34" charset="0"/>
              </a:rPr>
              <a:t>نرفض فرضية العدم</a:t>
            </a:r>
          </a:p>
          <a:p>
            <a:pPr algn="ctr">
              <a:defRPr/>
            </a:pPr>
            <a:r>
              <a:rPr lang="en-US" sz="2000" dirty="0">
                <a:solidFill>
                  <a:srgbClr val="EFD7D5"/>
                </a:solidFill>
                <a:latin typeface="Tahoma" pitchFamily="34" charset="0"/>
              </a:rPr>
              <a:t>Alternative hypo</a:t>
            </a:r>
          </a:p>
        </p:txBody>
      </p:sp>
      <p:sp>
        <p:nvSpPr>
          <p:cNvPr id="19478" name="Line 12"/>
          <p:cNvSpPr>
            <a:spLocks noChangeShapeType="1"/>
          </p:cNvSpPr>
          <p:nvPr/>
        </p:nvSpPr>
        <p:spPr bwMode="auto">
          <a:xfrm>
            <a:off x="6804025" y="53006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"/>
                                        <p:tgtEl>
                                          <p:spTgt spid="134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Oval 2"/>
          <p:cNvSpPr>
            <a:spLocks noChangeArrowheads="1"/>
          </p:cNvSpPr>
          <p:nvPr/>
        </p:nvSpPr>
        <p:spPr bwMode="auto">
          <a:xfrm rot="1285359">
            <a:off x="1187450" y="333375"/>
            <a:ext cx="2951163" cy="914400"/>
          </a:xfrm>
          <a:prstGeom prst="ellipse">
            <a:avLst/>
          </a:prstGeom>
          <a:solidFill>
            <a:srgbClr val="0070C0"/>
          </a:solidFill>
          <a:ln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FEFCFC"/>
                </a:solidFill>
                <a:latin typeface="Tahoma" pitchFamily="34" charset="0"/>
              </a:rPr>
              <a:t>Data</a:t>
            </a:r>
          </a:p>
        </p:txBody>
      </p:sp>
      <p:sp>
        <p:nvSpPr>
          <p:cNvPr id="137219" name="Oval 3"/>
          <p:cNvSpPr>
            <a:spLocks noChangeArrowheads="1"/>
          </p:cNvSpPr>
          <p:nvPr/>
        </p:nvSpPr>
        <p:spPr bwMode="auto">
          <a:xfrm rot="924655">
            <a:off x="395288" y="1196975"/>
            <a:ext cx="2951162" cy="914400"/>
          </a:xfrm>
          <a:prstGeom prst="ellipse">
            <a:avLst/>
          </a:prstGeom>
          <a:ln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chemeClr val="tx1">
                    <a:lumMod val="10000"/>
                    <a:lumOff val="90000"/>
                  </a:schemeClr>
                </a:solidFill>
                <a:latin typeface="Tahoma" pitchFamily="34" charset="0"/>
              </a:rPr>
              <a:t>Variables</a:t>
            </a:r>
          </a:p>
        </p:txBody>
      </p:sp>
      <p:sp>
        <p:nvSpPr>
          <p:cNvPr id="137220" name="Oval 4"/>
          <p:cNvSpPr>
            <a:spLocks noChangeArrowheads="1"/>
          </p:cNvSpPr>
          <p:nvPr/>
        </p:nvSpPr>
        <p:spPr bwMode="auto">
          <a:xfrm rot="404110">
            <a:off x="323850" y="2420938"/>
            <a:ext cx="3024188" cy="914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chemeClr val="tx1">
                    <a:lumMod val="25000"/>
                    <a:lumOff val="75000"/>
                  </a:schemeClr>
                </a:solidFill>
                <a:latin typeface="Tahoma" pitchFamily="34" charset="0"/>
              </a:rPr>
              <a:t>Estimation</a:t>
            </a:r>
          </a:p>
        </p:txBody>
      </p:sp>
      <p:sp>
        <p:nvSpPr>
          <p:cNvPr id="137221" name="Oval 5"/>
          <p:cNvSpPr>
            <a:spLocks noChangeArrowheads="1"/>
          </p:cNvSpPr>
          <p:nvPr/>
        </p:nvSpPr>
        <p:spPr bwMode="auto">
          <a:xfrm>
            <a:off x="323850" y="3573463"/>
            <a:ext cx="2952750" cy="914400"/>
          </a:xfrm>
          <a:prstGeom prst="ellipse">
            <a:avLst/>
          </a:prstGeom>
          <a:ln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FFC000"/>
                </a:solidFill>
                <a:latin typeface="Tahoma" pitchFamily="34" charset="0"/>
              </a:rPr>
              <a:t>Statistics</a:t>
            </a:r>
          </a:p>
        </p:txBody>
      </p:sp>
      <p:sp>
        <p:nvSpPr>
          <p:cNvPr id="137222" name="Oval 6"/>
          <p:cNvSpPr>
            <a:spLocks noChangeArrowheads="1"/>
          </p:cNvSpPr>
          <p:nvPr/>
        </p:nvSpPr>
        <p:spPr bwMode="auto">
          <a:xfrm rot="-1017659">
            <a:off x="453299" y="4656931"/>
            <a:ext cx="2808287" cy="914400"/>
          </a:xfrm>
          <a:prstGeom prst="ellipse">
            <a:avLst/>
          </a:prstGeom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FEFCFC"/>
                </a:solidFill>
                <a:latin typeface="Tahoma" pitchFamily="34" charset="0"/>
              </a:rPr>
              <a:t>Testing</a:t>
            </a:r>
          </a:p>
        </p:txBody>
      </p:sp>
      <p:sp>
        <p:nvSpPr>
          <p:cNvPr id="137223" name="Oval 7"/>
          <p:cNvSpPr>
            <a:spLocks noChangeArrowheads="1"/>
          </p:cNvSpPr>
          <p:nvPr/>
        </p:nvSpPr>
        <p:spPr bwMode="auto">
          <a:xfrm rot="20200649">
            <a:off x="1236186" y="5434007"/>
            <a:ext cx="3041549" cy="1098474"/>
          </a:xfrm>
          <a:prstGeom prst="ellipse">
            <a:avLst/>
          </a:prstGeom>
          <a:solidFill>
            <a:srgbClr val="E88A00"/>
          </a:solidFill>
          <a:ln w="9525">
            <a:noFill/>
            <a:round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800" dirty="0">
                <a:latin typeface="Tahoma" pitchFamily="34" charset="0"/>
              </a:rPr>
              <a:t>Analysis</a:t>
            </a:r>
          </a:p>
          <a:p>
            <a:pPr algn="ctr">
              <a:defRPr/>
            </a:pPr>
            <a:r>
              <a:rPr lang="en-US" sz="2800" dirty="0">
                <a:latin typeface="Tahoma" pitchFamily="34" charset="0"/>
              </a:rPr>
              <a:t>&amp; Representation</a:t>
            </a:r>
          </a:p>
        </p:txBody>
      </p:sp>
      <p:sp>
        <p:nvSpPr>
          <p:cNvPr id="137224" name="Rectangle 8"/>
          <p:cNvSpPr>
            <a:spLocks noChangeArrowheads="1"/>
          </p:cNvSpPr>
          <p:nvPr/>
        </p:nvSpPr>
        <p:spPr bwMode="auto">
          <a:xfrm rot="21342357">
            <a:off x="1910916" y="1885715"/>
            <a:ext cx="8043917" cy="3067936"/>
          </a:xfrm>
          <a:prstGeom prst="rect">
            <a:avLst/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ContrastingLeftFacing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800" b="1" i="1" u="sng" dirty="0">
                <a:solidFill>
                  <a:srgbClr val="0070C0"/>
                </a:solidFill>
                <a:latin typeface="Tahoma" pitchFamily="34" charset="0"/>
              </a:rPr>
              <a:t>The final result </a:t>
            </a:r>
            <a:r>
              <a:rPr lang="en-US" sz="2800" dirty="0">
                <a:solidFill>
                  <a:srgbClr val="170A01"/>
                </a:solidFill>
                <a:latin typeface="Tahoma" pitchFamily="34" charset="0"/>
              </a:rPr>
              <a:t>is not just a number</a:t>
            </a:r>
          </a:p>
          <a:p>
            <a:pPr algn="ctr">
              <a:defRPr/>
            </a:pPr>
            <a:r>
              <a:rPr lang="en-US" sz="2800" dirty="0">
                <a:solidFill>
                  <a:srgbClr val="170A01"/>
                </a:solidFill>
                <a:latin typeface="Tahoma" pitchFamily="34" charset="0"/>
              </a:rPr>
              <a:t>it’s a complete picture for what </a:t>
            </a:r>
          </a:p>
          <a:p>
            <a:pPr algn="ctr">
              <a:defRPr/>
            </a:pPr>
            <a:r>
              <a:rPr lang="en-US" sz="2800" dirty="0">
                <a:solidFill>
                  <a:srgbClr val="170A01"/>
                </a:solidFill>
                <a:latin typeface="Tahoma" pitchFamily="34" charset="0"/>
              </a:rPr>
              <a:t>The data are </a:t>
            </a:r>
            <a:r>
              <a:rPr lang="en-US" sz="2800" dirty="0">
                <a:solidFill>
                  <a:srgbClr val="C00000"/>
                </a:solidFill>
                <a:latin typeface="Tahoma" pitchFamily="34" charset="0"/>
              </a:rPr>
              <a:t>trying</a:t>
            </a:r>
            <a:r>
              <a:rPr lang="en-US" sz="2800" dirty="0">
                <a:solidFill>
                  <a:srgbClr val="170A01"/>
                </a:solidFill>
                <a:latin typeface="Tahoma" pitchFamily="34" charset="0"/>
              </a:rPr>
              <a:t> to tell us about </a:t>
            </a:r>
          </a:p>
          <a:p>
            <a:pPr algn="ctr">
              <a:defRPr/>
            </a:pPr>
            <a:r>
              <a:rPr lang="en-US" sz="2800" dirty="0">
                <a:solidFill>
                  <a:srgbClr val="170A01"/>
                </a:solidFill>
                <a:latin typeface="Tahoma" pitchFamily="34" charset="0"/>
              </a:rPr>
              <a:t>An actual problem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3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3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Oval 2"/>
          <p:cNvSpPr>
            <a:spLocks noChangeArrowheads="1"/>
          </p:cNvSpPr>
          <p:nvPr/>
        </p:nvSpPr>
        <p:spPr bwMode="auto">
          <a:xfrm>
            <a:off x="0" y="838200"/>
            <a:ext cx="3960812" cy="3311525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rgbClr val="FF9999"/>
              </a:gs>
            </a:gsLst>
            <a:lin ang="2700000" scaled="1"/>
          </a:gradFill>
          <a:ln w="9525" algn="ctr">
            <a:noFill/>
            <a:round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800" dirty="0">
                <a:solidFill>
                  <a:schemeClr val="bg2">
                    <a:lumMod val="75000"/>
                    <a:lumOff val="25000"/>
                  </a:schemeClr>
                </a:solidFill>
                <a:latin typeface="Tahoma" pitchFamily="34" charset="0"/>
              </a:rPr>
              <a:t>الفهم الجيد للمفاهيم الإحصائية</a:t>
            </a:r>
          </a:p>
          <a:p>
            <a:pPr algn="ctr">
              <a:defRPr/>
            </a:pPr>
            <a:r>
              <a:rPr lang="en-US" sz="2800" dirty="0">
                <a:solidFill>
                  <a:schemeClr val="bg2">
                    <a:lumMod val="75000"/>
                    <a:lumOff val="25000"/>
                  </a:schemeClr>
                </a:solidFill>
                <a:latin typeface="Tahoma" pitchFamily="34" charset="0"/>
              </a:rPr>
              <a:t>Statistical Concepts</a:t>
            </a:r>
          </a:p>
        </p:txBody>
      </p:sp>
      <p:sp>
        <p:nvSpPr>
          <p:cNvPr id="140291" name="Oval 3"/>
          <p:cNvSpPr>
            <a:spLocks noChangeArrowheads="1"/>
          </p:cNvSpPr>
          <p:nvPr/>
        </p:nvSpPr>
        <p:spPr bwMode="auto">
          <a:xfrm>
            <a:off x="3886200" y="990600"/>
            <a:ext cx="4032250" cy="3097212"/>
          </a:xfrm>
          <a:prstGeom prst="ellipse">
            <a:avLst/>
          </a:prstGeom>
          <a:solidFill>
            <a:srgbClr val="FFBC8F"/>
          </a:solidFill>
          <a:ln w="9525" algn="ctr">
            <a:noFill/>
            <a:round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800" dirty="0">
                <a:solidFill>
                  <a:srgbClr val="0070C0"/>
                </a:solidFill>
                <a:latin typeface="Tahoma" pitchFamily="34" charset="0"/>
              </a:rPr>
              <a:t>الاختيار الصحيح للإحصائية</a:t>
            </a:r>
          </a:p>
          <a:p>
            <a:pPr algn="ctr">
              <a:defRPr/>
            </a:pPr>
            <a:r>
              <a:rPr lang="en-US" sz="2800" dirty="0">
                <a:solidFill>
                  <a:srgbClr val="0070C0"/>
                </a:solidFill>
                <a:latin typeface="Tahoma" pitchFamily="34" charset="0"/>
              </a:rPr>
              <a:t>Statistic use &amp;Meaningful</a:t>
            </a:r>
          </a:p>
        </p:txBody>
      </p:sp>
      <p:sp>
        <p:nvSpPr>
          <p:cNvPr id="140292" name="Oval 4"/>
          <p:cNvSpPr>
            <a:spLocks noChangeArrowheads="1"/>
          </p:cNvSpPr>
          <p:nvPr/>
        </p:nvSpPr>
        <p:spPr bwMode="auto">
          <a:xfrm>
            <a:off x="2209800" y="3644900"/>
            <a:ext cx="3671888" cy="3213100"/>
          </a:xfrm>
          <a:prstGeom prst="ellipse">
            <a:avLst/>
          </a:prstGeom>
          <a:solidFill>
            <a:srgbClr val="682300"/>
          </a:solidFill>
          <a:ln w="9525" algn="ctr">
            <a:noFill/>
            <a:round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200" dirty="0">
                <a:solidFill>
                  <a:srgbClr val="FFC000"/>
                </a:solidFill>
                <a:latin typeface="Tahoma" pitchFamily="34" charset="0"/>
              </a:rPr>
              <a:t>التحليل و تعميم النتائج</a:t>
            </a:r>
          </a:p>
          <a:p>
            <a:pPr algn="ctr">
              <a:defRPr/>
            </a:pPr>
            <a:r>
              <a:rPr lang="en-US" sz="2400" dirty="0">
                <a:solidFill>
                  <a:srgbClr val="FFC000"/>
                </a:solidFill>
                <a:latin typeface="Tahoma" pitchFamily="34" charset="0"/>
              </a:rPr>
              <a:t>Analysis &amp; Representation</a:t>
            </a:r>
          </a:p>
        </p:txBody>
      </p:sp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1371600" y="0"/>
            <a:ext cx="5334000" cy="549275"/>
          </a:xfrm>
          <a:prstGeom prst="rect">
            <a:avLst/>
          </a:prstGeom>
          <a:gradFill rotWithShape="0">
            <a:gsLst>
              <a:gs pos="0">
                <a:srgbClr val="663012"/>
              </a:gs>
              <a:gs pos="30000">
                <a:srgbClr val="A65528"/>
              </a:gs>
              <a:gs pos="70000">
                <a:srgbClr val="D49E6C"/>
              </a:gs>
              <a:gs pos="100000">
                <a:srgbClr val="D6B19C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</a:rPr>
              <a:t>الدوائر الثلاث في مهارات التحليل الإحصائي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40294" name="Rectangle 6"/>
          <p:cNvSpPr>
            <a:spLocks noChangeArrowheads="1"/>
          </p:cNvSpPr>
          <p:nvPr/>
        </p:nvSpPr>
        <p:spPr bwMode="auto">
          <a:xfrm>
            <a:off x="1295400" y="1143000"/>
            <a:ext cx="1223962" cy="719137"/>
          </a:xfrm>
          <a:prstGeom prst="rect">
            <a:avLst/>
          </a:prstGeom>
          <a:solidFill>
            <a:srgbClr val="FFBC8F"/>
          </a:solidFill>
          <a:ln w="9525" algn="ctr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6000" dirty="0">
                <a:solidFill>
                  <a:schemeClr val="bg2"/>
                </a:solidFill>
                <a:latin typeface="Tahoma" pitchFamily="34" charset="0"/>
              </a:rPr>
              <a:t>أولاً</a:t>
            </a:r>
            <a:endParaRPr lang="en-US" sz="5400" dirty="0">
              <a:solidFill>
                <a:schemeClr val="bg2"/>
              </a:solidFill>
              <a:latin typeface="Tahoma" pitchFamily="34" charset="0"/>
            </a:endParaRPr>
          </a:p>
        </p:txBody>
      </p:sp>
      <p:sp>
        <p:nvSpPr>
          <p:cNvPr id="140295" name="Rectangle 7"/>
          <p:cNvSpPr>
            <a:spLocks noChangeArrowheads="1"/>
          </p:cNvSpPr>
          <p:nvPr/>
        </p:nvSpPr>
        <p:spPr bwMode="auto">
          <a:xfrm>
            <a:off x="5181600" y="1219200"/>
            <a:ext cx="1296987" cy="720725"/>
          </a:xfrm>
          <a:prstGeom prst="rect">
            <a:avLst/>
          </a:prstGeom>
          <a:solidFill>
            <a:srgbClr val="FFBC8F"/>
          </a:solidFill>
          <a:ln w="9525" algn="ctr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4400" dirty="0">
                <a:solidFill>
                  <a:schemeClr val="bg1"/>
                </a:solidFill>
                <a:latin typeface="Tahoma" pitchFamily="34" charset="0"/>
              </a:rPr>
              <a:t>ثانياً</a:t>
            </a:r>
            <a:endParaRPr lang="en-US" sz="440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40296" name="Rectangle 8"/>
          <p:cNvSpPr>
            <a:spLocks noChangeArrowheads="1"/>
          </p:cNvSpPr>
          <p:nvPr/>
        </p:nvSpPr>
        <p:spPr bwMode="auto">
          <a:xfrm>
            <a:off x="3352800" y="3962400"/>
            <a:ext cx="1225550" cy="863600"/>
          </a:xfrm>
          <a:prstGeom prst="rect">
            <a:avLst/>
          </a:prstGeom>
          <a:ln>
            <a:headEnd/>
            <a:tailEnd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5400" dirty="0">
                <a:solidFill>
                  <a:srgbClr val="FFFF00"/>
                </a:solidFill>
                <a:latin typeface="Tahoma" pitchFamily="34" charset="0"/>
              </a:rPr>
              <a:t>ثالثاً</a:t>
            </a:r>
            <a:endParaRPr lang="en-US" sz="5400" dirty="0">
              <a:solidFill>
                <a:srgbClr val="FFFF00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0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ChangeArrowheads="1"/>
          </p:cNvSpPr>
          <p:nvPr/>
        </p:nvSpPr>
        <p:spPr bwMode="auto">
          <a:xfrm>
            <a:off x="304800" y="762000"/>
            <a:ext cx="7315200" cy="52578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sz="4000" b="1" u="sng" dirty="0">
              <a:solidFill>
                <a:srgbClr val="FEFCFC"/>
              </a:solidFill>
            </a:endParaRPr>
          </a:p>
          <a:p>
            <a:pPr algn="ctr">
              <a:defRPr/>
            </a:pPr>
            <a:r>
              <a:rPr lang="ar-SA" sz="4000" b="1" u="sng" dirty="0" smtClean="0">
                <a:solidFill>
                  <a:srgbClr val="FEFCFC"/>
                </a:solidFill>
              </a:rPr>
              <a:t>نشكر لكم حسن الاستماع</a:t>
            </a:r>
            <a:endParaRPr lang="ar-SA" sz="4000" b="1" u="sng" dirty="0">
              <a:solidFill>
                <a:srgbClr val="FEFCFC"/>
              </a:solidFill>
            </a:endParaRPr>
          </a:p>
          <a:p>
            <a:pPr algn="ctr">
              <a:defRPr/>
            </a:pPr>
            <a:endParaRPr lang="en-US" sz="3200" b="1" dirty="0">
              <a:solidFill>
                <a:srgbClr val="000000"/>
              </a:solidFill>
              <a:latin typeface="Lucida Calligraphy" pitchFamily="66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Oval 2"/>
          <p:cNvSpPr>
            <a:spLocks noChangeArrowheads="1"/>
          </p:cNvSpPr>
          <p:nvPr/>
        </p:nvSpPr>
        <p:spPr bwMode="auto">
          <a:xfrm>
            <a:off x="2627313" y="1052513"/>
            <a:ext cx="4608512" cy="935037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sz="2800" dirty="0">
              <a:latin typeface="Tahoma" pitchFamily="34" charset="0"/>
            </a:endParaRPr>
          </a:p>
          <a:p>
            <a:pPr algn="ctr">
              <a:defRPr/>
            </a:pPr>
            <a:endParaRPr lang="en-US" sz="2800" dirty="0">
              <a:solidFill>
                <a:schemeClr val="bg2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ar-AE" sz="3200" dirty="0">
                <a:solidFill>
                  <a:srgbClr val="FFC000"/>
                </a:solidFill>
                <a:latin typeface="Tahoma" pitchFamily="34" charset="0"/>
              </a:rPr>
              <a:t>متغيرات(2)</a:t>
            </a:r>
            <a:endParaRPr lang="en-US" sz="3200" dirty="0">
              <a:solidFill>
                <a:srgbClr val="FFC000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en-US" sz="3200" dirty="0">
                <a:solidFill>
                  <a:srgbClr val="FFC000"/>
                </a:solidFill>
                <a:latin typeface="Tahoma" pitchFamily="34" charset="0"/>
              </a:rPr>
              <a:t>Variables</a:t>
            </a:r>
          </a:p>
          <a:p>
            <a:pPr algn="ctr">
              <a:defRPr/>
            </a:pPr>
            <a:endParaRPr lang="ar-AE" sz="2800" dirty="0">
              <a:solidFill>
                <a:schemeClr val="bg2"/>
              </a:solidFill>
              <a:latin typeface="Tahoma" pitchFamily="34" charset="0"/>
            </a:endParaRPr>
          </a:p>
          <a:p>
            <a:pPr algn="ctr">
              <a:defRPr/>
            </a:pPr>
            <a:endParaRPr lang="en-US" sz="3200" dirty="0">
              <a:solidFill>
                <a:schemeClr val="bg2"/>
              </a:solidFill>
              <a:latin typeface="Tahoma" pitchFamily="34" charset="0"/>
            </a:endParaRPr>
          </a:p>
        </p:txBody>
      </p:sp>
      <p:sp>
        <p:nvSpPr>
          <p:cNvPr id="111619" name="Oval 3"/>
          <p:cNvSpPr>
            <a:spLocks noChangeArrowheads="1"/>
          </p:cNvSpPr>
          <p:nvPr/>
        </p:nvSpPr>
        <p:spPr bwMode="auto">
          <a:xfrm>
            <a:off x="2771775" y="2205038"/>
            <a:ext cx="4249738" cy="842962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1002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sz="3200" dirty="0">
              <a:solidFill>
                <a:schemeClr val="bg2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ar-AE" sz="3200" dirty="0">
                <a:latin typeface="Tahoma" pitchFamily="34" charset="0"/>
              </a:rPr>
              <a:t>تقدير(3)</a:t>
            </a:r>
            <a:endParaRPr lang="en-US" sz="3200" dirty="0">
              <a:latin typeface="Tahoma" pitchFamily="34" charset="0"/>
            </a:endParaRPr>
          </a:p>
          <a:p>
            <a:pPr algn="ctr">
              <a:defRPr/>
            </a:pPr>
            <a:r>
              <a:rPr lang="en-US" sz="2800" dirty="0">
                <a:latin typeface="Tahoma" pitchFamily="34" charset="0"/>
              </a:rPr>
              <a:t>Estimation</a:t>
            </a:r>
          </a:p>
          <a:p>
            <a:pPr algn="ctr">
              <a:defRPr/>
            </a:pPr>
            <a:endParaRPr lang="en-US" sz="3200" dirty="0">
              <a:latin typeface="Tahoma" pitchFamily="34" charset="0"/>
            </a:endParaRPr>
          </a:p>
        </p:txBody>
      </p:sp>
      <p:sp>
        <p:nvSpPr>
          <p:cNvPr id="111620" name="Oval 4"/>
          <p:cNvSpPr>
            <a:spLocks noChangeArrowheads="1"/>
          </p:cNvSpPr>
          <p:nvPr/>
        </p:nvSpPr>
        <p:spPr bwMode="auto">
          <a:xfrm>
            <a:off x="2771775" y="3213101"/>
            <a:ext cx="4176713" cy="9779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1001">
            <a:schemeClr val="dk1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2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ar-AE" sz="3200" dirty="0" smtClean="0">
                <a:latin typeface="Tahoma" pitchFamily="34" charset="0"/>
              </a:rPr>
              <a:t>إحصائيات(4</a:t>
            </a:r>
            <a:r>
              <a:rPr lang="ar-AE" sz="3200" dirty="0">
                <a:latin typeface="Tahoma" pitchFamily="34" charset="0"/>
              </a:rPr>
              <a:t>)</a:t>
            </a:r>
            <a:endParaRPr lang="en-US" sz="3200" dirty="0">
              <a:latin typeface="Tahoma" pitchFamily="34" charset="0"/>
            </a:endParaRPr>
          </a:p>
          <a:p>
            <a:pPr algn="ctr">
              <a:defRPr/>
            </a:pPr>
            <a:r>
              <a:rPr lang="en-US" sz="2800" dirty="0">
                <a:latin typeface="Tahoma" pitchFamily="34" charset="0"/>
              </a:rPr>
              <a:t>Statistics</a:t>
            </a:r>
          </a:p>
        </p:txBody>
      </p:sp>
      <p:sp>
        <p:nvSpPr>
          <p:cNvPr id="111621" name="Oval 5"/>
          <p:cNvSpPr>
            <a:spLocks noChangeArrowheads="1"/>
          </p:cNvSpPr>
          <p:nvPr/>
        </p:nvSpPr>
        <p:spPr bwMode="auto">
          <a:xfrm>
            <a:off x="2771775" y="4437063"/>
            <a:ext cx="4248150" cy="1081087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1001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AE" sz="3200" dirty="0">
                <a:solidFill>
                  <a:srgbClr val="FEFCFC"/>
                </a:solidFill>
                <a:latin typeface="Tahoma" pitchFamily="34" charset="0"/>
              </a:rPr>
              <a:t>اختبار الإحصائية(5)</a:t>
            </a:r>
          </a:p>
          <a:p>
            <a:pPr algn="ctr">
              <a:defRPr/>
            </a:pPr>
            <a:r>
              <a:rPr lang="en-US" sz="2800" dirty="0">
                <a:solidFill>
                  <a:srgbClr val="FEFCFC"/>
                </a:solidFill>
                <a:latin typeface="Tahoma" pitchFamily="34" charset="0"/>
              </a:rPr>
              <a:t>Testing</a:t>
            </a:r>
          </a:p>
        </p:txBody>
      </p:sp>
      <p:sp>
        <p:nvSpPr>
          <p:cNvPr id="111622" name="Oval 6"/>
          <p:cNvSpPr>
            <a:spLocks noChangeArrowheads="1"/>
          </p:cNvSpPr>
          <p:nvPr/>
        </p:nvSpPr>
        <p:spPr bwMode="auto">
          <a:xfrm>
            <a:off x="2843213" y="5876925"/>
            <a:ext cx="4249737" cy="9810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r>
              <a:rPr lang="ar-AE" sz="2800" dirty="0">
                <a:solidFill>
                  <a:srgbClr val="FEFCFC"/>
                </a:solidFill>
                <a:latin typeface="Tahoma" pitchFamily="34" charset="0"/>
              </a:rPr>
              <a:t>تعميم النتائج و التنبؤ(6)</a:t>
            </a:r>
          </a:p>
          <a:p>
            <a:pPr>
              <a:defRPr/>
            </a:pPr>
            <a:r>
              <a:rPr lang="en-US" sz="2000" dirty="0">
                <a:solidFill>
                  <a:srgbClr val="FEFCFC"/>
                </a:solidFill>
                <a:latin typeface="Tahoma" pitchFamily="34" charset="0"/>
              </a:rPr>
              <a:t>Representation&amp;forecasting</a:t>
            </a:r>
            <a:endParaRPr lang="en-US" sz="2400" dirty="0">
              <a:solidFill>
                <a:srgbClr val="FEFCFC"/>
              </a:solidFill>
            </a:endParaRPr>
          </a:p>
        </p:txBody>
      </p:sp>
      <p:sp>
        <p:nvSpPr>
          <p:cNvPr id="1043" name="Line 7"/>
          <p:cNvSpPr>
            <a:spLocks noChangeShapeType="1"/>
          </p:cNvSpPr>
          <p:nvPr/>
        </p:nvSpPr>
        <p:spPr bwMode="auto">
          <a:xfrm>
            <a:off x="5003800" y="1844675"/>
            <a:ext cx="0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044" name="Line 8"/>
          <p:cNvSpPr>
            <a:spLocks noChangeShapeType="1"/>
          </p:cNvSpPr>
          <p:nvPr/>
        </p:nvSpPr>
        <p:spPr bwMode="auto">
          <a:xfrm>
            <a:off x="5003800" y="2852738"/>
            <a:ext cx="0" cy="431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045" name="Line 9"/>
          <p:cNvSpPr>
            <a:spLocks noChangeShapeType="1"/>
          </p:cNvSpPr>
          <p:nvPr/>
        </p:nvSpPr>
        <p:spPr bwMode="auto">
          <a:xfrm>
            <a:off x="5003800" y="400526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046" name="Line 10"/>
          <p:cNvSpPr>
            <a:spLocks noChangeShapeType="1"/>
          </p:cNvSpPr>
          <p:nvPr/>
        </p:nvSpPr>
        <p:spPr bwMode="auto">
          <a:xfrm>
            <a:off x="5003800" y="5373688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11627" name="Oval 11"/>
          <p:cNvSpPr>
            <a:spLocks noChangeArrowheads="1"/>
          </p:cNvSpPr>
          <p:nvPr/>
        </p:nvSpPr>
        <p:spPr bwMode="auto">
          <a:xfrm>
            <a:off x="2514600" y="0"/>
            <a:ext cx="4648201" cy="908050"/>
          </a:xfrm>
          <a:prstGeom prst="ellipse">
            <a:avLst/>
          </a:prstGeom>
          <a:solidFill>
            <a:schemeClr val="accent4">
              <a:lumMod val="75000"/>
              <a:lumOff val="25000"/>
            </a:schemeClr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AE" sz="2800" dirty="0">
                <a:solidFill>
                  <a:srgbClr val="FFC000"/>
                </a:solidFill>
                <a:latin typeface="Tahoma" pitchFamily="34" charset="0"/>
              </a:rPr>
              <a:t>البيانات(1)</a:t>
            </a:r>
            <a:endParaRPr lang="en-US" sz="2800" dirty="0">
              <a:solidFill>
                <a:srgbClr val="FFC000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en-US" sz="2800" dirty="0">
                <a:solidFill>
                  <a:srgbClr val="FFC000"/>
                </a:solidFill>
                <a:latin typeface="Tahoma" pitchFamily="34" charset="0"/>
              </a:rPr>
              <a:t>Data</a:t>
            </a:r>
          </a:p>
          <a:p>
            <a:pPr algn="ctr">
              <a:defRPr/>
            </a:pPr>
            <a:r>
              <a:rPr lang="ar-AE" dirty="0">
                <a:latin typeface="Tahoma" pitchFamily="34" charset="0"/>
              </a:rPr>
              <a:t>ا</a:t>
            </a:r>
            <a:endParaRPr lang="en-US" dirty="0">
              <a:latin typeface="Tahoma" pitchFamily="34" charset="0"/>
            </a:endParaRPr>
          </a:p>
        </p:txBody>
      </p:sp>
      <p:sp>
        <p:nvSpPr>
          <p:cNvPr id="1050" name="Line 12"/>
          <p:cNvSpPr>
            <a:spLocks noChangeShapeType="1"/>
          </p:cNvSpPr>
          <p:nvPr/>
        </p:nvSpPr>
        <p:spPr bwMode="auto">
          <a:xfrm>
            <a:off x="5003800" y="692150"/>
            <a:ext cx="0" cy="3603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11629" name="Rectangle 13"/>
          <p:cNvSpPr>
            <a:spLocks noChangeArrowheads="1"/>
          </p:cNvSpPr>
          <p:nvPr/>
        </p:nvSpPr>
        <p:spPr bwMode="auto">
          <a:xfrm rot="-5400000">
            <a:off x="5067300" y="2781300"/>
            <a:ext cx="6858000" cy="1295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4800" dirty="0">
                <a:solidFill>
                  <a:srgbClr val="FFFF00"/>
                </a:solidFill>
                <a:latin typeface="Tahoma" pitchFamily="34" charset="0"/>
              </a:rPr>
              <a:t>مراحل التحليل الإحصائي للبيانات</a:t>
            </a:r>
            <a:endParaRPr lang="en-US" sz="4800" dirty="0">
              <a:solidFill>
                <a:srgbClr val="FFFF00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11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30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Oval 2"/>
          <p:cNvSpPr>
            <a:spLocks noChangeArrowheads="1"/>
          </p:cNvSpPr>
          <p:nvPr/>
        </p:nvSpPr>
        <p:spPr bwMode="auto">
          <a:xfrm>
            <a:off x="2555875" y="549275"/>
            <a:ext cx="3816350" cy="1655763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3600" b="1" dirty="0">
                <a:solidFill>
                  <a:srgbClr val="FF6600"/>
                </a:solidFill>
                <a:latin typeface="Tahoma" pitchFamily="34" charset="0"/>
              </a:rPr>
              <a:t>البيانات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6600"/>
                </a:solidFill>
                <a:latin typeface="Tahoma" pitchFamily="34" charset="0"/>
              </a:rPr>
              <a:t>Data</a:t>
            </a:r>
          </a:p>
        </p:txBody>
      </p:sp>
      <p:sp>
        <p:nvSpPr>
          <p:cNvPr id="7173" name="Line 3"/>
          <p:cNvSpPr>
            <a:spLocks noChangeShapeType="1"/>
          </p:cNvSpPr>
          <p:nvPr/>
        </p:nvSpPr>
        <p:spPr bwMode="auto">
          <a:xfrm>
            <a:off x="4427538" y="2276475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174" name="Line 4"/>
          <p:cNvSpPr>
            <a:spLocks noChangeShapeType="1"/>
          </p:cNvSpPr>
          <p:nvPr/>
        </p:nvSpPr>
        <p:spPr bwMode="auto">
          <a:xfrm>
            <a:off x="4427538" y="3213100"/>
            <a:ext cx="302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175" name="Line 5"/>
          <p:cNvSpPr>
            <a:spLocks noChangeShapeType="1"/>
          </p:cNvSpPr>
          <p:nvPr/>
        </p:nvSpPr>
        <p:spPr bwMode="auto">
          <a:xfrm flipH="1" flipV="1">
            <a:off x="1692275" y="3213100"/>
            <a:ext cx="2951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176" name="Line 6"/>
          <p:cNvSpPr>
            <a:spLocks noChangeShapeType="1"/>
          </p:cNvSpPr>
          <p:nvPr/>
        </p:nvSpPr>
        <p:spPr bwMode="auto">
          <a:xfrm>
            <a:off x="1692275" y="3213100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12647" name="Oval 7"/>
          <p:cNvSpPr>
            <a:spLocks noChangeArrowheads="1"/>
          </p:cNvSpPr>
          <p:nvPr/>
        </p:nvSpPr>
        <p:spPr bwMode="auto">
          <a:xfrm>
            <a:off x="250825" y="4221163"/>
            <a:ext cx="2881313" cy="1439862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2800">
                <a:solidFill>
                  <a:srgbClr val="FF6600"/>
                </a:solidFill>
                <a:latin typeface="Tahoma" pitchFamily="34" charset="0"/>
              </a:rPr>
              <a:t>بيانات السلاسل الزمنية</a:t>
            </a:r>
          </a:p>
          <a:p>
            <a:pPr algn="ctr">
              <a:defRPr/>
            </a:pPr>
            <a:r>
              <a:rPr lang="en-US" sz="2400">
                <a:solidFill>
                  <a:srgbClr val="FF6600"/>
                </a:solidFill>
                <a:latin typeface="Tahoma" pitchFamily="34" charset="0"/>
              </a:rPr>
              <a:t>Time series' data</a:t>
            </a:r>
          </a:p>
        </p:txBody>
      </p:sp>
      <p:sp>
        <p:nvSpPr>
          <p:cNvPr id="7180" name="Line 8"/>
          <p:cNvSpPr>
            <a:spLocks noChangeShapeType="1"/>
          </p:cNvSpPr>
          <p:nvPr/>
        </p:nvSpPr>
        <p:spPr bwMode="auto">
          <a:xfrm>
            <a:off x="7451725" y="3141663"/>
            <a:ext cx="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12649" name="Oval 9"/>
          <p:cNvSpPr>
            <a:spLocks noChangeArrowheads="1"/>
          </p:cNvSpPr>
          <p:nvPr/>
        </p:nvSpPr>
        <p:spPr bwMode="auto">
          <a:xfrm>
            <a:off x="6084888" y="4292600"/>
            <a:ext cx="2736850" cy="1439863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2800" dirty="0">
                <a:solidFill>
                  <a:srgbClr val="FEFCFC"/>
                </a:solidFill>
                <a:latin typeface="Tahoma" pitchFamily="34" charset="0"/>
              </a:rPr>
              <a:t>البيانات المقطعية</a:t>
            </a:r>
          </a:p>
          <a:p>
            <a:pPr algn="ctr">
              <a:defRPr/>
            </a:pPr>
            <a:r>
              <a:rPr lang="en-US" sz="2400" dirty="0">
                <a:solidFill>
                  <a:srgbClr val="FEFCFC"/>
                </a:solidFill>
                <a:latin typeface="Tahoma" pitchFamily="34" charset="0"/>
              </a:rPr>
              <a:t>Cross-section data</a:t>
            </a:r>
          </a:p>
        </p:txBody>
      </p:sp>
      <p:sp>
        <p:nvSpPr>
          <p:cNvPr id="112650" name="Rectangle 10"/>
          <p:cNvSpPr>
            <a:spLocks noChangeArrowheads="1"/>
          </p:cNvSpPr>
          <p:nvPr/>
        </p:nvSpPr>
        <p:spPr bwMode="auto">
          <a:xfrm>
            <a:off x="0" y="5943600"/>
            <a:ext cx="4067175" cy="914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2800" dirty="0">
                <a:solidFill>
                  <a:srgbClr val="FEFCFC"/>
                </a:solidFill>
                <a:latin typeface="Tahoma" pitchFamily="34" charset="0"/>
              </a:rPr>
              <a:t>ما حدث فى الماضى قابل للحدوث</a:t>
            </a:r>
          </a:p>
          <a:p>
            <a:pPr algn="ctr">
              <a:defRPr/>
            </a:pPr>
            <a:r>
              <a:rPr lang="ar-SA" sz="2800" dirty="0">
                <a:solidFill>
                  <a:srgbClr val="FEFCFC"/>
                </a:solidFill>
                <a:latin typeface="Tahoma" pitchFamily="34" charset="0"/>
              </a:rPr>
              <a:t> فى الحاضر و المستقبل</a:t>
            </a:r>
            <a:endParaRPr lang="en-US" sz="2800" dirty="0">
              <a:solidFill>
                <a:srgbClr val="FEFCFC"/>
              </a:solidFill>
              <a:latin typeface="Tahoma" pitchFamily="34" charset="0"/>
            </a:endParaRPr>
          </a:p>
        </p:txBody>
      </p:sp>
      <p:sp>
        <p:nvSpPr>
          <p:cNvPr id="112651" name="Rectangle 11"/>
          <p:cNvSpPr>
            <a:spLocks noChangeArrowheads="1"/>
          </p:cNvSpPr>
          <p:nvPr/>
        </p:nvSpPr>
        <p:spPr bwMode="auto">
          <a:xfrm>
            <a:off x="5435600" y="5943600"/>
            <a:ext cx="3708400" cy="914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2800" dirty="0">
                <a:solidFill>
                  <a:srgbClr val="EFD7D5"/>
                </a:solidFill>
                <a:latin typeface="Tahoma" pitchFamily="34" charset="0"/>
              </a:rPr>
              <a:t>الجزء يحمل خصائص الكل</a:t>
            </a:r>
            <a:endParaRPr lang="en-US" sz="2800" dirty="0">
              <a:solidFill>
                <a:srgbClr val="EFD7D5"/>
              </a:solidFill>
              <a:latin typeface="Tahoma" pitchFamily="34" charset="0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6172200" y="1447800"/>
            <a:ext cx="1905000" cy="1905000"/>
          </a:xfrm>
          <a:prstGeom prst="ellipse">
            <a:avLst/>
          </a:prstGeom>
          <a:solidFill>
            <a:srgbClr val="FEFCFC">
              <a:alpha val="7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/>
              <a:t>x x x x x x x x x x x x x x x x x x x x x x x x x x x x x x </a:t>
            </a:r>
            <a:endParaRPr lang="ar-SA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934200" y="1676400"/>
            <a:ext cx="685800" cy="762000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cxnSp>
        <p:nvCxnSpPr>
          <p:cNvPr id="15" name="Elbow Connector 14"/>
          <p:cNvCxnSpPr/>
          <p:nvPr/>
        </p:nvCxnSpPr>
        <p:spPr bwMode="auto">
          <a:xfrm rot="16200000" flipH="1">
            <a:off x="7429500" y="3467100"/>
            <a:ext cx="1295400" cy="762000"/>
          </a:xfrm>
          <a:prstGeom prst="bentConnector3">
            <a:avLst>
              <a:gd name="adj1" fmla="val 50000"/>
            </a:avLst>
          </a:prstGeom>
          <a:ln>
            <a:solidFill>
              <a:schemeClr val="bg2"/>
            </a:solidFill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93" name="Elbow Connector 17"/>
          <p:cNvCxnSpPr>
            <a:cxnSpLocks noChangeShapeType="1"/>
          </p:cNvCxnSpPr>
          <p:nvPr/>
        </p:nvCxnSpPr>
        <p:spPr bwMode="auto">
          <a:xfrm>
            <a:off x="6400800" y="914400"/>
            <a:ext cx="914400" cy="914400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9" name="Rounded Rectangle 18"/>
          <p:cNvSpPr>
            <a:spLocks noChangeArrowheads="1"/>
          </p:cNvSpPr>
          <p:nvPr/>
        </p:nvSpPr>
        <p:spPr bwMode="auto">
          <a:xfrm>
            <a:off x="6324600" y="457200"/>
            <a:ext cx="13716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 b="1"/>
              <a:t>Sample</a:t>
            </a:r>
            <a:endParaRPr lang="en-US" b="1"/>
          </a:p>
          <a:p>
            <a:r>
              <a:rPr lang="ar-SA" sz="2800" b="1"/>
              <a:t>العينة</a:t>
            </a:r>
          </a:p>
        </p:txBody>
      </p:sp>
      <p:sp>
        <p:nvSpPr>
          <p:cNvPr id="20" name="Rounded Rectangle 19"/>
          <p:cNvSpPr>
            <a:spLocks noChangeArrowheads="1"/>
          </p:cNvSpPr>
          <p:nvPr/>
        </p:nvSpPr>
        <p:spPr bwMode="auto">
          <a:xfrm>
            <a:off x="4495800" y="2362200"/>
            <a:ext cx="15240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/>
              <a:t>Population</a:t>
            </a:r>
          </a:p>
          <a:p>
            <a:r>
              <a:rPr lang="ar-SA" sz="2000" b="1"/>
              <a:t>مجتمع الدراسة</a:t>
            </a:r>
          </a:p>
        </p:txBody>
      </p:sp>
      <p:cxnSp>
        <p:nvCxnSpPr>
          <p:cNvPr id="7196" name="Straight Arrow Connector 24"/>
          <p:cNvCxnSpPr>
            <a:cxnSpLocks noChangeShapeType="1"/>
          </p:cNvCxnSpPr>
          <p:nvPr/>
        </p:nvCxnSpPr>
        <p:spPr bwMode="auto">
          <a:xfrm flipV="1">
            <a:off x="5715000" y="2362200"/>
            <a:ext cx="685800" cy="4572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7197" name="Straight Arrow Connector 29"/>
          <p:cNvCxnSpPr>
            <a:cxnSpLocks noChangeShapeType="1"/>
          </p:cNvCxnSpPr>
          <p:nvPr/>
        </p:nvCxnSpPr>
        <p:spPr bwMode="auto">
          <a:xfrm rot="16200000" flipH="1">
            <a:off x="533400" y="3733800"/>
            <a:ext cx="762000" cy="1524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228600" y="304800"/>
          <a:ext cx="2133600" cy="3144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11200"/>
                <a:gridCol w="711200"/>
                <a:gridCol w="711200"/>
              </a:tblGrid>
              <a:tr h="393065">
                <a:tc>
                  <a:txBody>
                    <a:bodyPr/>
                    <a:lstStyle/>
                    <a:p>
                      <a:pPr rtl="1"/>
                      <a:r>
                        <a:rPr lang="ar-SA" sz="1000" b="1" u="sng" dirty="0" smtClean="0">
                          <a:solidFill>
                            <a:srgbClr val="000000"/>
                          </a:solidFill>
                        </a:rPr>
                        <a:t>السنوات</a:t>
                      </a:r>
                      <a:endParaRPr lang="ar-SA" sz="900" b="1" u="sng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u="sng" dirty="0" smtClean="0">
                          <a:solidFill>
                            <a:srgbClr val="000000"/>
                          </a:solidFill>
                        </a:rPr>
                        <a:t>الايرادت</a:t>
                      </a:r>
                      <a:endParaRPr lang="ar-SA" sz="900" u="sng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u="sng" dirty="0" smtClean="0">
                          <a:solidFill>
                            <a:srgbClr val="000000"/>
                          </a:solidFill>
                        </a:rPr>
                        <a:t>المنصرفات</a:t>
                      </a:r>
                      <a:endParaRPr lang="ar-SA" sz="700" u="sng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93065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2000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1234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123</a:t>
                      </a:r>
                      <a:endParaRPr lang="ar-SA" sz="1800" b="1" dirty="0"/>
                    </a:p>
                  </a:txBody>
                  <a:tcPr/>
                </a:tc>
              </a:tr>
              <a:tr h="393065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2001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2341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321</a:t>
                      </a:r>
                      <a:endParaRPr lang="ar-SA" sz="1800" b="1" dirty="0"/>
                    </a:p>
                  </a:txBody>
                  <a:tcPr/>
                </a:tc>
              </a:tr>
              <a:tr h="393065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2002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3421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324</a:t>
                      </a:r>
                      <a:endParaRPr lang="ar-SA" sz="1800" b="1" dirty="0"/>
                    </a:p>
                  </a:txBody>
                  <a:tcPr/>
                </a:tc>
              </a:tr>
              <a:tr h="393065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2003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5432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654</a:t>
                      </a:r>
                      <a:endParaRPr lang="ar-SA" sz="1800" b="1" dirty="0"/>
                    </a:p>
                  </a:txBody>
                  <a:tcPr/>
                </a:tc>
              </a:tr>
              <a:tr h="393065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2004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5435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345</a:t>
                      </a:r>
                      <a:endParaRPr lang="ar-SA" sz="1800" b="1" dirty="0"/>
                    </a:p>
                  </a:txBody>
                  <a:tcPr/>
                </a:tc>
              </a:tr>
              <a:tr h="393065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2005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654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234</a:t>
                      </a:r>
                      <a:endParaRPr lang="ar-SA" sz="1800" b="1" dirty="0"/>
                    </a:p>
                  </a:txBody>
                  <a:tcPr/>
                </a:tc>
              </a:tr>
              <a:tr h="393065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2006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7654</a:t>
                      </a:r>
                      <a:endParaRPr lang="ar-S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987</a:t>
                      </a:r>
                      <a:endParaRPr lang="ar-SA" sz="1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70" decel="1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770" decel="100000"/>
                                        <p:tgtEl>
                                          <p:spTgt spid="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2" dur="77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4" dur="77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900" decel="100000" fill="hold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7"/>
          <p:cNvSpPr>
            <a:spLocks noChangeShapeType="1"/>
          </p:cNvSpPr>
          <p:nvPr/>
        </p:nvSpPr>
        <p:spPr bwMode="auto">
          <a:xfrm>
            <a:off x="4191000" y="1905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ar-SA"/>
          </a:p>
        </p:txBody>
      </p:sp>
      <p:sp>
        <p:nvSpPr>
          <p:cNvPr id="8195" name="Line 8"/>
          <p:cNvSpPr>
            <a:spLocks noChangeShapeType="1"/>
          </p:cNvSpPr>
          <p:nvPr/>
        </p:nvSpPr>
        <p:spPr bwMode="auto">
          <a:xfrm flipH="1">
            <a:off x="1371600" y="2514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ar-SA"/>
          </a:p>
        </p:txBody>
      </p:sp>
      <p:sp>
        <p:nvSpPr>
          <p:cNvPr id="8196" name="Line 9"/>
          <p:cNvSpPr>
            <a:spLocks noChangeShapeType="1"/>
          </p:cNvSpPr>
          <p:nvPr/>
        </p:nvSpPr>
        <p:spPr bwMode="auto">
          <a:xfrm>
            <a:off x="4191000" y="25146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ar-SA"/>
          </a:p>
        </p:txBody>
      </p:sp>
      <p:sp>
        <p:nvSpPr>
          <p:cNvPr id="8197" name="Line 10"/>
          <p:cNvSpPr>
            <a:spLocks noChangeShapeType="1"/>
          </p:cNvSpPr>
          <p:nvPr/>
        </p:nvSpPr>
        <p:spPr bwMode="auto">
          <a:xfrm>
            <a:off x="7543800" y="2514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ar-SA"/>
          </a:p>
        </p:txBody>
      </p:sp>
      <p:sp>
        <p:nvSpPr>
          <p:cNvPr id="8198" name="Line 11"/>
          <p:cNvSpPr>
            <a:spLocks noChangeShapeType="1"/>
          </p:cNvSpPr>
          <p:nvPr/>
        </p:nvSpPr>
        <p:spPr bwMode="auto">
          <a:xfrm>
            <a:off x="1371600" y="2514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ar-SA"/>
          </a:p>
        </p:txBody>
      </p:sp>
      <p:sp>
        <p:nvSpPr>
          <p:cNvPr id="59404" name="Oval 12"/>
          <p:cNvSpPr>
            <a:spLocks noChangeArrowheads="1"/>
          </p:cNvSpPr>
          <p:nvPr/>
        </p:nvSpPr>
        <p:spPr bwMode="auto">
          <a:xfrm>
            <a:off x="5334000" y="3429000"/>
            <a:ext cx="2665412" cy="1008063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3200" dirty="0">
                <a:solidFill>
                  <a:srgbClr val="EFD7D5"/>
                </a:solidFill>
                <a:latin typeface="Tahoma" pitchFamily="34" charset="0"/>
              </a:rPr>
              <a:t>متغيرات نوعية</a:t>
            </a:r>
          </a:p>
          <a:p>
            <a:pPr algn="ctr">
              <a:defRPr/>
            </a:pPr>
            <a:r>
              <a:rPr lang="en-US" sz="2400" dirty="0">
                <a:solidFill>
                  <a:srgbClr val="EFD7D5"/>
                </a:solidFill>
                <a:latin typeface="Tahoma" pitchFamily="34" charset="0"/>
              </a:rPr>
              <a:t>Qualitative</a:t>
            </a:r>
          </a:p>
        </p:txBody>
      </p:sp>
      <p:sp>
        <p:nvSpPr>
          <p:cNvPr id="59405" name="Oval 13"/>
          <p:cNvSpPr>
            <a:spLocks noChangeArrowheads="1"/>
          </p:cNvSpPr>
          <p:nvPr/>
        </p:nvSpPr>
        <p:spPr bwMode="auto">
          <a:xfrm>
            <a:off x="0" y="3352800"/>
            <a:ext cx="3024188" cy="1008063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3200" dirty="0">
                <a:solidFill>
                  <a:srgbClr val="002060"/>
                </a:solidFill>
                <a:latin typeface="Tahoma" pitchFamily="34" charset="0"/>
              </a:rPr>
              <a:t>متغيرات كمية</a:t>
            </a:r>
          </a:p>
          <a:p>
            <a:pPr algn="ctr">
              <a:defRPr/>
            </a:pPr>
            <a:r>
              <a:rPr lang="en-US" sz="2400" dirty="0">
                <a:solidFill>
                  <a:srgbClr val="002060"/>
                </a:solidFill>
                <a:latin typeface="Tahoma" pitchFamily="34" charset="0"/>
              </a:rPr>
              <a:t>Quantitative</a:t>
            </a:r>
          </a:p>
        </p:txBody>
      </p:sp>
      <p:sp>
        <p:nvSpPr>
          <p:cNvPr id="59406" name="Rectangle 14"/>
          <p:cNvSpPr>
            <a:spLocks noChangeArrowheads="1"/>
          </p:cNvSpPr>
          <p:nvPr/>
        </p:nvSpPr>
        <p:spPr bwMode="auto">
          <a:xfrm>
            <a:off x="4724400" y="4868863"/>
            <a:ext cx="3635375" cy="1989137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b="1" dirty="0">
                <a:solidFill>
                  <a:srgbClr val="002060"/>
                </a:solidFill>
                <a:latin typeface="Tahoma" pitchFamily="34" charset="0"/>
              </a:rPr>
              <a:t>أمثلة</a:t>
            </a:r>
            <a:r>
              <a:rPr lang="ar-SA" b="1" dirty="0">
                <a:latin typeface="Tahoma" pitchFamily="34" charset="0"/>
              </a:rPr>
              <a:t>:</a:t>
            </a:r>
          </a:p>
          <a:p>
            <a:pPr algn="ctr">
              <a:defRPr/>
            </a:pPr>
            <a:r>
              <a:rPr lang="ar-SA" sz="2000" dirty="0">
                <a:solidFill>
                  <a:srgbClr val="FEFCFC"/>
                </a:solidFill>
                <a:latin typeface="Tahoma" pitchFamily="34" charset="0"/>
              </a:rPr>
              <a:t>الاقتصاد و الإدارة</a:t>
            </a:r>
            <a:r>
              <a:rPr lang="ar-SA" sz="2000" dirty="0">
                <a:latin typeface="Tahoma" pitchFamily="34" charset="0"/>
              </a:rPr>
              <a:t>:</a:t>
            </a:r>
            <a:r>
              <a:rPr lang="ar-SA" sz="2000" dirty="0">
                <a:solidFill>
                  <a:srgbClr val="000010"/>
                </a:solidFill>
                <a:latin typeface="Tahoma" pitchFamily="34" charset="0"/>
              </a:rPr>
              <a:t>نوع</a:t>
            </a:r>
            <a:r>
              <a:rPr lang="ar-SA" sz="2000" dirty="0">
                <a:latin typeface="Tahoma" pitchFamily="34" charset="0"/>
              </a:rPr>
              <a:t> </a:t>
            </a:r>
            <a:r>
              <a:rPr lang="ar-SA" sz="2000" dirty="0">
                <a:solidFill>
                  <a:srgbClr val="000010"/>
                </a:solidFill>
                <a:latin typeface="Tahoma" pitchFamily="34" charset="0"/>
              </a:rPr>
              <a:t>الوظيفة</a:t>
            </a:r>
          </a:p>
          <a:p>
            <a:pPr algn="ctr">
              <a:defRPr/>
            </a:pPr>
            <a:r>
              <a:rPr lang="ar-SA" dirty="0">
                <a:latin typeface="Tahoma" pitchFamily="34" charset="0"/>
              </a:rPr>
              <a:t>        </a:t>
            </a:r>
            <a:r>
              <a:rPr lang="ar-SA" sz="2000" dirty="0">
                <a:solidFill>
                  <a:srgbClr val="000010"/>
                </a:solidFill>
                <a:latin typeface="Tahoma" pitchFamily="34" charset="0"/>
              </a:rPr>
              <a:t>مستوى</a:t>
            </a:r>
            <a:r>
              <a:rPr lang="ar-SA" dirty="0">
                <a:solidFill>
                  <a:srgbClr val="000010"/>
                </a:solidFill>
                <a:latin typeface="Tahoma" pitchFamily="34" charset="0"/>
              </a:rPr>
              <a:t> </a:t>
            </a:r>
            <a:r>
              <a:rPr lang="ar-SA" sz="2000" dirty="0">
                <a:solidFill>
                  <a:srgbClr val="000010"/>
                </a:solidFill>
                <a:latin typeface="Tahoma" pitchFamily="34" charset="0"/>
              </a:rPr>
              <a:t>المعيشة </a:t>
            </a:r>
          </a:p>
          <a:p>
            <a:pPr algn="ctr">
              <a:defRPr/>
            </a:pPr>
            <a:r>
              <a:rPr lang="ar-SA" sz="2000" dirty="0">
                <a:solidFill>
                  <a:srgbClr val="FEFCFC"/>
                </a:solidFill>
                <a:latin typeface="Tahoma" pitchFamily="34" charset="0"/>
              </a:rPr>
              <a:t>العلوم الطبية</a:t>
            </a:r>
            <a:r>
              <a:rPr lang="ar-SA" sz="2000" dirty="0">
                <a:latin typeface="Tahoma" pitchFamily="34" charset="0"/>
              </a:rPr>
              <a:t>::</a:t>
            </a:r>
            <a:r>
              <a:rPr lang="ar-SA" sz="2000" dirty="0">
                <a:solidFill>
                  <a:srgbClr val="FFCC00"/>
                </a:solidFill>
                <a:latin typeface="Tahoma" pitchFamily="34" charset="0"/>
              </a:rPr>
              <a:t>فصيلة الدم </a:t>
            </a:r>
            <a:r>
              <a:rPr lang="ar-SA" sz="2000" dirty="0">
                <a:latin typeface="Tahoma" pitchFamily="34" charset="0"/>
              </a:rPr>
              <a:t>,</a:t>
            </a:r>
            <a:r>
              <a:rPr lang="ar-SA" sz="2000" b="1" dirty="0">
                <a:solidFill>
                  <a:srgbClr val="0000CC"/>
                </a:solidFill>
                <a:latin typeface="Tahoma" pitchFamily="34" charset="0"/>
              </a:rPr>
              <a:t>النوع</a:t>
            </a:r>
          </a:p>
          <a:p>
            <a:pPr algn="ctr">
              <a:defRPr/>
            </a:pPr>
            <a:r>
              <a:rPr lang="ar-SA" sz="2000" dirty="0">
                <a:solidFill>
                  <a:srgbClr val="FEFCFC"/>
                </a:solidFill>
                <a:latin typeface="Tahoma" pitchFamily="34" charset="0"/>
              </a:rPr>
              <a:t>الهندسية</a:t>
            </a:r>
            <a:r>
              <a:rPr lang="ar-S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</a:rPr>
              <a:t>: </a:t>
            </a:r>
            <a:r>
              <a:rPr lang="ar-S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</a:rPr>
              <a:t>نوع الاسمنت</a:t>
            </a:r>
          </a:p>
          <a:p>
            <a:pPr algn="ctr">
              <a:defRPr/>
            </a:pPr>
            <a:r>
              <a:rPr lang="ar-SA" dirty="0">
                <a:latin typeface="Tahoma" pitchFamily="34" charset="0"/>
              </a:rPr>
              <a:t>,</a:t>
            </a:r>
            <a:r>
              <a:rPr lang="ar-SA" sz="2000" dirty="0">
                <a:solidFill>
                  <a:srgbClr val="000010"/>
                </a:solidFill>
                <a:latin typeface="Tahoma" pitchFamily="34" charset="0"/>
              </a:rPr>
              <a:t>نوع </a:t>
            </a:r>
          </a:p>
          <a:p>
            <a:pPr algn="ctr">
              <a:defRPr/>
            </a:pPr>
            <a:r>
              <a:rPr lang="ar-SA" sz="2000" dirty="0">
                <a:solidFill>
                  <a:srgbClr val="000010"/>
                </a:solidFill>
                <a:latin typeface="Tahoma" pitchFamily="34" charset="0"/>
              </a:rPr>
              <a:t>المضافات الكيميائية</a:t>
            </a:r>
            <a:endParaRPr lang="en-US" sz="2000" dirty="0">
              <a:solidFill>
                <a:srgbClr val="000010"/>
              </a:solidFill>
              <a:latin typeface="Tahoma" pitchFamily="34" charset="0"/>
            </a:endParaRPr>
          </a:p>
        </p:txBody>
      </p:sp>
      <p:sp>
        <p:nvSpPr>
          <p:cNvPr id="59407" name="Rectangle 15"/>
          <p:cNvSpPr>
            <a:spLocks noChangeArrowheads="1"/>
          </p:cNvSpPr>
          <p:nvPr/>
        </p:nvSpPr>
        <p:spPr bwMode="auto">
          <a:xfrm>
            <a:off x="0" y="4913313"/>
            <a:ext cx="4648200" cy="1944687"/>
          </a:xfrm>
          <a:prstGeom prst="rect">
            <a:avLst/>
          </a:prstGeom>
          <a:ln>
            <a:noFill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b="1" dirty="0">
                <a:solidFill>
                  <a:srgbClr val="002060"/>
                </a:solidFill>
                <a:latin typeface="Tahoma" pitchFamily="34" charset="0"/>
              </a:rPr>
              <a:t>امثلة:</a:t>
            </a:r>
          </a:p>
          <a:p>
            <a:pPr algn="ctr">
              <a:defRPr/>
            </a:pPr>
            <a:r>
              <a:rPr lang="ar-SA" sz="2000" dirty="0">
                <a:solidFill>
                  <a:srgbClr val="FEFCFC"/>
                </a:solidFill>
                <a:latin typeface="Tahoma" pitchFamily="34" charset="0"/>
              </a:rPr>
              <a:t>الاقتصاد و الادارة</a:t>
            </a:r>
            <a:r>
              <a:rPr lang="ar-SA" sz="2000" dirty="0">
                <a:solidFill>
                  <a:srgbClr val="000000"/>
                </a:solidFill>
                <a:latin typeface="Tahoma" pitchFamily="34" charset="0"/>
              </a:rPr>
              <a:t>:مستوى</a:t>
            </a:r>
            <a:r>
              <a:rPr lang="ar-SA" sz="2000" dirty="0">
                <a:solidFill>
                  <a:srgbClr val="FEFCFC"/>
                </a:solidFill>
                <a:latin typeface="Tahoma" pitchFamily="34" charset="0"/>
              </a:rPr>
              <a:t> </a:t>
            </a:r>
            <a:r>
              <a:rPr lang="ar-SA" sz="2000" dirty="0">
                <a:solidFill>
                  <a:srgbClr val="000000"/>
                </a:solidFill>
                <a:latin typeface="Tahoma" pitchFamily="34" charset="0"/>
              </a:rPr>
              <a:t>الدخل,عدد سنوات الخبرة</a:t>
            </a:r>
          </a:p>
          <a:p>
            <a:pPr algn="ctr">
              <a:defRPr/>
            </a:pPr>
            <a:r>
              <a:rPr lang="ar-SA" sz="2000" dirty="0">
                <a:solidFill>
                  <a:srgbClr val="FEFCFC"/>
                </a:solidFill>
                <a:latin typeface="Tahoma" pitchFamily="34" charset="0"/>
              </a:rPr>
              <a:t>العلوم الطبية:الوزن </a:t>
            </a:r>
            <a:r>
              <a:rPr lang="ar-SA" dirty="0">
                <a:latin typeface="Tahoma" pitchFamily="34" charset="0"/>
              </a:rPr>
              <a:t>,</a:t>
            </a:r>
            <a:r>
              <a:rPr lang="ar-SA" b="1" i="1" dirty="0">
                <a:solidFill>
                  <a:srgbClr val="000000"/>
                </a:solidFill>
                <a:latin typeface="Tahoma" pitchFamily="34" charset="0"/>
              </a:rPr>
              <a:t>عدد كريات الدم البيضاء</a:t>
            </a:r>
          </a:p>
          <a:p>
            <a:pPr algn="ctr">
              <a:defRPr/>
            </a:pPr>
            <a:r>
              <a:rPr lang="ar-SA" sz="2000" dirty="0">
                <a:solidFill>
                  <a:srgbClr val="FEFCFC"/>
                </a:solidFill>
                <a:latin typeface="Tahoma" pitchFamily="34" charset="0"/>
              </a:rPr>
              <a:t>الهندسية:</a:t>
            </a:r>
            <a:r>
              <a:rPr lang="ar-SA" sz="2000" dirty="0">
                <a:solidFill>
                  <a:srgbClr val="000000"/>
                </a:solidFill>
                <a:latin typeface="Tahoma" pitchFamily="34" charset="0"/>
              </a:rPr>
              <a:t>درجة مقاومة الخرصانة, درجة هبوط الخرصانة</a:t>
            </a:r>
          </a:p>
          <a:p>
            <a:pPr algn="ctr">
              <a:defRPr/>
            </a:pPr>
            <a:r>
              <a:rPr lang="ar-SA" sz="2000" dirty="0">
                <a:solidFill>
                  <a:srgbClr val="FEFCFC"/>
                </a:solidFill>
                <a:latin typeface="Tahoma" pitchFamily="34" charset="0"/>
              </a:rPr>
              <a:t> </a:t>
            </a:r>
            <a:endParaRPr lang="en-US" sz="2000" dirty="0">
              <a:solidFill>
                <a:srgbClr val="FEFCFC"/>
              </a:solidFill>
              <a:latin typeface="Tahoma" pitchFamily="34" charset="0"/>
            </a:endParaRPr>
          </a:p>
        </p:txBody>
      </p:sp>
      <p:sp>
        <p:nvSpPr>
          <p:cNvPr id="14" name="Oval 2"/>
          <p:cNvSpPr>
            <a:spLocks noChangeArrowheads="1"/>
          </p:cNvSpPr>
          <p:nvPr/>
        </p:nvSpPr>
        <p:spPr bwMode="auto">
          <a:xfrm>
            <a:off x="1752600" y="990600"/>
            <a:ext cx="4608512" cy="935037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sz="2800" dirty="0">
              <a:latin typeface="Tahoma" pitchFamily="34" charset="0"/>
            </a:endParaRPr>
          </a:p>
          <a:p>
            <a:pPr algn="ctr">
              <a:defRPr/>
            </a:pPr>
            <a:endParaRPr lang="en-US" sz="2800" dirty="0">
              <a:solidFill>
                <a:schemeClr val="bg2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ar-AE" sz="3200" dirty="0">
                <a:solidFill>
                  <a:srgbClr val="002060"/>
                </a:solidFill>
                <a:latin typeface="Tahoma" pitchFamily="34" charset="0"/>
              </a:rPr>
              <a:t>متغيرات</a:t>
            </a:r>
            <a:endParaRPr lang="en-US" sz="3200" dirty="0">
              <a:solidFill>
                <a:srgbClr val="002060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en-US" sz="2400" dirty="0">
                <a:solidFill>
                  <a:srgbClr val="002060"/>
                </a:solidFill>
                <a:latin typeface="Tahoma" pitchFamily="34" charset="0"/>
              </a:rPr>
              <a:t>Variables</a:t>
            </a:r>
          </a:p>
          <a:p>
            <a:pPr algn="ctr">
              <a:defRPr/>
            </a:pPr>
            <a:endParaRPr lang="ar-AE" sz="2800" dirty="0">
              <a:solidFill>
                <a:schemeClr val="bg2"/>
              </a:solidFill>
              <a:latin typeface="Tahoma" pitchFamily="34" charset="0"/>
            </a:endParaRPr>
          </a:p>
          <a:p>
            <a:pPr algn="ctr">
              <a:defRPr/>
            </a:pPr>
            <a:endParaRPr lang="en-US" sz="3200" dirty="0">
              <a:solidFill>
                <a:schemeClr val="bg2"/>
              </a:solidFill>
              <a:latin typeface="Tahoma" pitchFamily="34" charset="0"/>
            </a:endParaRPr>
          </a:p>
        </p:txBody>
      </p:sp>
      <p:cxnSp>
        <p:nvCxnSpPr>
          <p:cNvPr id="8212" name="Straight Arrow Connector 12"/>
          <p:cNvCxnSpPr>
            <a:cxnSpLocks noChangeShapeType="1"/>
          </p:cNvCxnSpPr>
          <p:nvPr/>
        </p:nvCxnSpPr>
        <p:spPr bwMode="auto">
          <a:xfrm rot="5400000">
            <a:off x="7200900" y="1943100"/>
            <a:ext cx="1600200" cy="13716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8213" name="Straight Arrow Connector 18"/>
          <p:cNvCxnSpPr>
            <a:cxnSpLocks noChangeShapeType="1"/>
          </p:cNvCxnSpPr>
          <p:nvPr/>
        </p:nvCxnSpPr>
        <p:spPr bwMode="auto">
          <a:xfrm rot="16200000" flipH="1">
            <a:off x="5905500" y="2171700"/>
            <a:ext cx="2057400" cy="3048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" name="Rounded Rectangle 21"/>
          <p:cNvSpPr>
            <a:spLocks noChangeArrowheads="1"/>
          </p:cNvSpPr>
          <p:nvPr/>
        </p:nvSpPr>
        <p:spPr bwMode="auto">
          <a:xfrm>
            <a:off x="6019800" y="0"/>
            <a:ext cx="1295400" cy="1295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/>
              <a:t>Nominal</a:t>
            </a:r>
          </a:p>
          <a:p>
            <a:r>
              <a:rPr lang="ar-SA" b="1"/>
              <a:t>اسمي/وصفي</a:t>
            </a:r>
            <a:r>
              <a:rPr lang="en-US" b="1"/>
              <a:t> </a:t>
            </a:r>
            <a:endParaRPr lang="ar-SA" b="1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6324600" y="914400"/>
            <a:ext cx="381000" cy="381000"/>
          </a:xfrm>
          <a:prstGeom prst="ellipse">
            <a:avLst/>
          </a:prstGeom>
          <a:solidFill>
            <a:srgbClr val="0000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 b="1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629400" y="914400"/>
            <a:ext cx="381000" cy="3810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6477000" y="609600"/>
            <a:ext cx="381000" cy="3810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6" name="Rounded Rectangle 25"/>
          <p:cNvSpPr>
            <a:spLocks noChangeArrowheads="1"/>
          </p:cNvSpPr>
          <p:nvPr/>
        </p:nvSpPr>
        <p:spPr bwMode="auto">
          <a:xfrm>
            <a:off x="7848600" y="0"/>
            <a:ext cx="1295400" cy="1752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/>
              <a:t>Ordinal</a:t>
            </a:r>
          </a:p>
          <a:p>
            <a:r>
              <a:rPr lang="ar-SA" b="1"/>
              <a:t>ترتيبي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8001000" y="1219200"/>
            <a:ext cx="228600" cy="45720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8229600" y="838200"/>
            <a:ext cx="228600" cy="838200"/>
          </a:xfrm>
          <a:prstGeom prst="rect">
            <a:avLst/>
          </a:prstGeom>
          <a:solidFill>
            <a:srgbClr val="0000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8458200" y="609600"/>
            <a:ext cx="228600" cy="10668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2" name="Rounded Rectangle 31"/>
          <p:cNvSpPr>
            <a:spLocks noChangeArrowheads="1"/>
          </p:cNvSpPr>
          <p:nvPr/>
        </p:nvSpPr>
        <p:spPr bwMode="auto">
          <a:xfrm>
            <a:off x="0" y="838200"/>
            <a:ext cx="1600200" cy="1524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/>
              <a:t>Scale</a:t>
            </a:r>
          </a:p>
          <a:p>
            <a:r>
              <a:rPr lang="ar-SA" b="1"/>
              <a:t>قياسي</a:t>
            </a:r>
          </a:p>
        </p:txBody>
      </p:sp>
      <p:cxnSp>
        <p:nvCxnSpPr>
          <p:cNvPr id="8223" name="Straight Arrow Connector 33"/>
          <p:cNvCxnSpPr>
            <a:cxnSpLocks noChangeShapeType="1"/>
            <a:stCxn id="32" idx="2"/>
          </p:cNvCxnSpPr>
          <p:nvPr/>
        </p:nvCxnSpPr>
        <p:spPr bwMode="auto">
          <a:xfrm rot="16200000" flipH="1">
            <a:off x="476250" y="2686050"/>
            <a:ext cx="990600" cy="3429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7" name="Rectangle 36"/>
          <p:cNvSpPr>
            <a:spLocks noChangeArrowheads="1"/>
          </p:cNvSpPr>
          <p:nvPr/>
        </p:nvSpPr>
        <p:spPr bwMode="auto">
          <a:xfrm rot="3019943">
            <a:off x="754856" y="1164432"/>
            <a:ext cx="269875" cy="1296988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cxnSp>
        <p:nvCxnSpPr>
          <p:cNvPr id="8225" name="Straight Connector 42"/>
          <p:cNvCxnSpPr>
            <a:cxnSpLocks noChangeShapeType="1"/>
            <a:endCxn id="37" idx="3"/>
          </p:cNvCxnSpPr>
          <p:nvPr/>
        </p:nvCxnSpPr>
        <p:spPr bwMode="auto">
          <a:xfrm>
            <a:off x="762000" y="1752600"/>
            <a:ext cx="214313" cy="1635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26" name="Straight Connector 52"/>
          <p:cNvCxnSpPr>
            <a:cxnSpLocks noChangeShapeType="1"/>
          </p:cNvCxnSpPr>
          <p:nvPr/>
        </p:nvCxnSpPr>
        <p:spPr bwMode="auto">
          <a:xfrm rot="16200000" flipH="1">
            <a:off x="1066800" y="1447800"/>
            <a:ext cx="228600" cy="228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27" name="Straight Connector 55"/>
          <p:cNvCxnSpPr>
            <a:cxnSpLocks noChangeShapeType="1"/>
          </p:cNvCxnSpPr>
          <p:nvPr/>
        </p:nvCxnSpPr>
        <p:spPr bwMode="auto">
          <a:xfrm flipV="1">
            <a:off x="457200" y="1447800"/>
            <a:ext cx="914400" cy="762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28" name="Straight Connector 58"/>
          <p:cNvCxnSpPr>
            <a:cxnSpLocks noChangeShapeType="1"/>
          </p:cNvCxnSpPr>
          <p:nvPr/>
        </p:nvCxnSpPr>
        <p:spPr bwMode="auto">
          <a:xfrm rot="16200000" flipH="1">
            <a:off x="547688" y="1951038"/>
            <a:ext cx="1524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2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1619250" y="0"/>
            <a:ext cx="5832475" cy="13684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>
            <a:scene3d>
              <a:camera prst="orthographicFront"/>
              <a:lightRig rig="brightRoom" dir="t"/>
            </a:scene3d>
            <a:sp3d extrusionH="57150"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2800" b="1" cap="all" dirty="0">
                <a:ln/>
                <a:solidFill>
                  <a:srgbClr val="EFD7D5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>مرحلة التقدير</a:t>
            </a:r>
          </a:p>
          <a:p>
            <a:pPr algn="ctr">
              <a:defRPr/>
            </a:pPr>
            <a:r>
              <a:rPr lang="en-US" sz="2800" b="1" cap="all" dirty="0">
                <a:ln/>
                <a:solidFill>
                  <a:srgbClr val="EFD7D5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>Estimation</a:t>
            </a:r>
          </a:p>
        </p:txBody>
      </p:sp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2268538" y="1628775"/>
            <a:ext cx="4464050" cy="6477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2800" dirty="0">
                <a:solidFill>
                  <a:srgbClr val="FFCC66"/>
                </a:solidFill>
                <a:latin typeface="Tahoma" pitchFamily="34" charset="0"/>
              </a:rPr>
              <a:t>مشكلة التقدير</a:t>
            </a:r>
            <a:endParaRPr lang="en-US" sz="2800" dirty="0">
              <a:solidFill>
                <a:srgbClr val="FFCC66"/>
              </a:solidFill>
              <a:latin typeface="Tahoma" pitchFamily="34" charset="0"/>
            </a:endParaRPr>
          </a:p>
        </p:txBody>
      </p:sp>
      <p:sp>
        <p:nvSpPr>
          <p:cNvPr id="60425" name="Oval 9"/>
          <p:cNvSpPr>
            <a:spLocks noChangeArrowheads="1"/>
          </p:cNvSpPr>
          <p:nvPr/>
        </p:nvSpPr>
        <p:spPr bwMode="auto">
          <a:xfrm>
            <a:off x="1763713" y="2708275"/>
            <a:ext cx="1439862" cy="1439863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4000" dirty="0">
                <a:solidFill>
                  <a:srgbClr val="F2DFDE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ahoma" pitchFamily="34" charset="0"/>
              </a:rPr>
              <a:t>S</a:t>
            </a:r>
          </a:p>
        </p:txBody>
      </p:sp>
      <p:sp>
        <p:nvSpPr>
          <p:cNvPr id="60426" name="Oval 10"/>
          <p:cNvSpPr>
            <a:spLocks noChangeArrowheads="1"/>
          </p:cNvSpPr>
          <p:nvPr/>
        </p:nvSpPr>
        <p:spPr bwMode="auto">
          <a:xfrm>
            <a:off x="5724525" y="2781300"/>
            <a:ext cx="1368425" cy="1439863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1002">
            <a:schemeClr val="lt2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4000" dirty="0">
                <a:solidFill>
                  <a:srgbClr val="FFCC66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ahoma" pitchFamily="34" charset="0"/>
              </a:rPr>
              <a:t>P</a:t>
            </a:r>
          </a:p>
        </p:txBody>
      </p:sp>
      <p:sp>
        <p:nvSpPr>
          <p:cNvPr id="9224" name="Line 11"/>
          <p:cNvSpPr>
            <a:spLocks noChangeShapeType="1"/>
          </p:cNvSpPr>
          <p:nvPr/>
        </p:nvSpPr>
        <p:spPr bwMode="auto">
          <a:xfrm>
            <a:off x="3203575" y="3500438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60428" name="Rectangle 12"/>
          <p:cNvSpPr>
            <a:spLocks noChangeArrowheads="1"/>
          </p:cNvSpPr>
          <p:nvPr/>
        </p:nvSpPr>
        <p:spPr bwMode="auto">
          <a:xfrm>
            <a:off x="3132138" y="3860800"/>
            <a:ext cx="2519362" cy="2889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1001">
            <a:schemeClr val="dk1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chemeClr val="tx2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ahoma" pitchFamily="34" charset="0"/>
              </a:rPr>
              <a:t>هامش الخطاء</a:t>
            </a:r>
          </a:p>
          <a:p>
            <a:pPr algn="ctr">
              <a:defRPr/>
            </a:pPr>
            <a:r>
              <a:rPr lang="en-US">
                <a:solidFill>
                  <a:schemeClr val="tx2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ahoma" pitchFamily="34" charset="0"/>
              </a:rPr>
              <a:t>(Margin of error)</a:t>
            </a:r>
          </a:p>
          <a:p>
            <a:pPr algn="ctr">
              <a:defRPr/>
            </a:pPr>
            <a:r>
              <a:rPr lang="en-US" sz="2400">
                <a:solidFill>
                  <a:schemeClr val="tx2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ahoma" pitchFamily="34" charset="0"/>
              </a:rPr>
              <a:t>(d)</a:t>
            </a:r>
          </a:p>
        </p:txBody>
      </p:sp>
      <p:sp>
        <p:nvSpPr>
          <p:cNvPr id="9226" name="Line 13"/>
          <p:cNvSpPr>
            <a:spLocks noChangeShapeType="1"/>
          </p:cNvSpPr>
          <p:nvPr/>
        </p:nvSpPr>
        <p:spPr bwMode="auto">
          <a:xfrm flipH="1" flipV="1">
            <a:off x="6948488" y="4292600"/>
            <a:ext cx="936625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60430" name="Rectangle 14"/>
          <p:cNvSpPr>
            <a:spLocks noChangeArrowheads="1"/>
          </p:cNvSpPr>
          <p:nvPr/>
        </p:nvSpPr>
        <p:spPr bwMode="auto">
          <a:xfrm>
            <a:off x="5651500" y="5229225"/>
            <a:ext cx="3492500" cy="13684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1001">
            <a:schemeClr val="lt2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2800" dirty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ahoma" pitchFamily="34" charset="0"/>
              </a:rPr>
              <a:t>معلمة المجتمع المراد تقديرها</a:t>
            </a:r>
          </a:p>
          <a:p>
            <a:pPr algn="ctr">
              <a:defRPr/>
            </a:pPr>
            <a:r>
              <a:rPr lang="en-US" sz="2400" dirty="0"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ahoma" pitchFamily="34" charset="0"/>
              </a:rPr>
              <a:t>(Population parameter)</a:t>
            </a:r>
          </a:p>
        </p:txBody>
      </p:sp>
      <p:sp>
        <p:nvSpPr>
          <p:cNvPr id="9228" name="Line 15"/>
          <p:cNvSpPr>
            <a:spLocks noChangeShapeType="1"/>
          </p:cNvSpPr>
          <p:nvPr/>
        </p:nvSpPr>
        <p:spPr bwMode="auto">
          <a:xfrm flipV="1">
            <a:off x="1547813" y="4292600"/>
            <a:ext cx="6477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60432" name="Rectangle 16"/>
          <p:cNvSpPr>
            <a:spLocks noChangeArrowheads="1"/>
          </p:cNvSpPr>
          <p:nvPr/>
        </p:nvSpPr>
        <p:spPr bwMode="auto">
          <a:xfrm>
            <a:off x="250825" y="5229225"/>
            <a:ext cx="3889375" cy="13684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2800" dirty="0">
                <a:solidFill>
                  <a:srgbClr val="EFD7D5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ahoma" pitchFamily="34" charset="0"/>
              </a:rPr>
              <a:t>إحصائية يتم تقديرها باستخدام عينة</a:t>
            </a:r>
          </a:p>
          <a:p>
            <a:pPr algn="ctr">
              <a:defRPr/>
            </a:pPr>
            <a:r>
              <a:rPr lang="en-US" sz="3200" dirty="0">
                <a:solidFill>
                  <a:srgbClr val="EFD7D5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ahoma" pitchFamily="34" charset="0"/>
              </a:rPr>
              <a:t>(Statistic</a:t>
            </a:r>
            <a:r>
              <a:rPr lang="en-US" sz="2800" dirty="0">
                <a:solidFill>
                  <a:srgbClr val="EFD7D5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ahoma" pitchFamily="34" charset="0"/>
              </a:rPr>
              <a:t>)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604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604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60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60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70" decel="100000"/>
                                        <p:tgtEl>
                                          <p:spTgt spid="604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decel="100000"/>
                                        <p:tgtEl>
                                          <p:spTgt spid="604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6" name="Rectangle 6"/>
          <p:cNvSpPr>
            <a:spLocks noGrp="1" noChangeArrowheads="1"/>
          </p:cNvSpPr>
          <p:nvPr>
            <p:ph type="title"/>
          </p:nvPr>
        </p:nvSpPr>
        <p:spPr>
          <a:xfrm>
            <a:off x="395288" y="292100"/>
            <a:ext cx="8291512" cy="1384300"/>
          </a:xfrm>
        </p:spPr>
        <p:txBody>
          <a:bodyPr/>
          <a:lstStyle/>
          <a:p>
            <a:pPr eaLnBrk="1" hangingPunct="1"/>
            <a:r>
              <a:rPr lang="en-US" smtClean="0"/>
              <a:t>                 </a:t>
            </a:r>
            <a:r>
              <a:rPr lang="en-US" smtClean="0">
                <a:solidFill>
                  <a:srgbClr val="002060"/>
                </a:solidFill>
              </a:rPr>
              <a:t>d=z or t*SE ------(1)                                      </a:t>
            </a:r>
            <a:br>
              <a:rPr lang="en-US" smtClean="0">
                <a:solidFill>
                  <a:srgbClr val="002060"/>
                </a:solidFill>
              </a:rPr>
            </a:br>
            <a:r>
              <a:rPr lang="en-US" smtClean="0">
                <a:solidFill>
                  <a:srgbClr val="002060"/>
                </a:solidFill>
              </a:rPr>
              <a:t>                 d=z or t* </a:t>
            </a:r>
            <a:r>
              <a:rPr lang="el-GR" smtClean="0">
                <a:solidFill>
                  <a:srgbClr val="002060"/>
                </a:solidFill>
              </a:rPr>
              <a:t>σ</a:t>
            </a:r>
            <a:r>
              <a:rPr lang="en-US" smtClean="0">
                <a:solidFill>
                  <a:srgbClr val="002060"/>
                </a:solidFill>
              </a:rPr>
              <a:t>/√n ---(2)     </a:t>
            </a:r>
          </a:p>
        </p:txBody>
      </p:sp>
      <p:sp>
        <p:nvSpPr>
          <p:cNvPr id="61447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077200" cy="3962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ar-SA" sz="2400" smtClean="0"/>
              <a:t> </a:t>
            </a:r>
            <a:r>
              <a:rPr lang="en-US" sz="2400" smtClean="0">
                <a:solidFill>
                  <a:srgbClr val="FEFCFC"/>
                </a:solidFill>
              </a:rPr>
              <a:t>margin of error </a:t>
            </a:r>
            <a:r>
              <a:rPr lang="ar-SA" sz="2400" smtClean="0">
                <a:solidFill>
                  <a:srgbClr val="FEFCFC"/>
                </a:solidFill>
              </a:rPr>
              <a:t>                </a:t>
            </a:r>
            <a:r>
              <a:rPr lang="en-US" sz="2400" smtClean="0">
                <a:solidFill>
                  <a:srgbClr val="FEFCFC"/>
                </a:solidFill>
              </a:rPr>
              <a:t>d=</a:t>
            </a:r>
            <a:r>
              <a:rPr lang="ar-SA" sz="2400" smtClean="0">
                <a:solidFill>
                  <a:srgbClr val="FEFCFC"/>
                </a:solidFill>
              </a:rPr>
              <a:t> حيث ان هامش الخطأ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FEFCFC"/>
                </a:solidFill>
              </a:rPr>
              <a:t>Level of confidence              Z or t=</a:t>
            </a:r>
            <a:r>
              <a:rPr lang="ar-SA" sz="2400" smtClean="0">
                <a:solidFill>
                  <a:srgbClr val="FEFCFC"/>
                </a:solidFill>
              </a:rPr>
              <a:t>مستوى الثقة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FEFCFC"/>
                </a:solidFill>
              </a:rPr>
              <a:t>Standard error                      SE </a:t>
            </a:r>
            <a:r>
              <a:rPr lang="ar-SA" sz="2400" smtClean="0">
                <a:solidFill>
                  <a:srgbClr val="FEFCFC"/>
                </a:solidFill>
              </a:rPr>
              <a:t>الخطأ المعياري=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FEFCFC"/>
                </a:solidFill>
              </a:rPr>
              <a:t>Standard deviation               </a:t>
            </a:r>
            <a:r>
              <a:rPr lang="el-GR" sz="2400" smtClean="0">
                <a:solidFill>
                  <a:srgbClr val="FEFCFC"/>
                </a:solidFill>
              </a:rPr>
              <a:t>σ</a:t>
            </a:r>
            <a:r>
              <a:rPr lang="en-US" sz="2400" smtClean="0">
                <a:solidFill>
                  <a:srgbClr val="FEFCFC"/>
                </a:solidFill>
              </a:rPr>
              <a:t> =</a:t>
            </a:r>
            <a:r>
              <a:rPr lang="ar-SA" sz="2400" smtClean="0">
                <a:solidFill>
                  <a:srgbClr val="FEFCFC"/>
                </a:solidFill>
              </a:rPr>
              <a:t>الانحراف المعياري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FEFCFC"/>
                </a:solidFill>
              </a:rPr>
              <a:t>Sample size                                   n =</a:t>
            </a:r>
            <a:r>
              <a:rPr lang="ar-SA" sz="2400" smtClean="0">
                <a:solidFill>
                  <a:srgbClr val="FEFCFC"/>
                </a:solidFill>
              </a:rPr>
              <a:t>حجم العينة </a:t>
            </a:r>
          </a:p>
          <a:p>
            <a:pPr eaLnBrk="1" hangingPunct="1">
              <a:lnSpc>
                <a:spcPct val="80000"/>
              </a:lnSpc>
            </a:pPr>
            <a:r>
              <a:rPr lang="ar-SA" sz="2400" smtClean="0">
                <a:solidFill>
                  <a:srgbClr val="FEFCFC"/>
                </a:solidFill>
              </a:rPr>
              <a:t>إذن فان العوامل المحددة لهامش الخطأ                              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FEFCFC"/>
                </a:solidFill>
              </a:rPr>
              <a:t>                    </a:t>
            </a:r>
            <a:endParaRPr lang="ar-SA" sz="2400" smtClean="0">
              <a:solidFill>
                <a:srgbClr val="FEFCF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FEFCFC"/>
                </a:solidFill>
              </a:rPr>
              <a:t>                           Variability    </a:t>
            </a:r>
            <a:r>
              <a:rPr lang="ar-SA" sz="2400" smtClean="0">
                <a:solidFill>
                  <a:srgbClr val="FEFCFC"/>
                </a:solidFill>
              </a:rPr>
              <a:t> 1- درجة تباين المجتمع</a:t>
            </a:r>
          </a:p>
          <a:p>
            <a:pPr eaLnBrk="1" hangingPunct="1">
              <a:lnSpc>
                <a:spcPct val="80000"/>
              </a:lnSpc>
            </a:pPr>
            <a:r>
              <a:rPr lang="ar-SA" sz="2400" smtClean="0">
                <a:solidFill>
                  <a:srgbClr val="FEFCFC"/>
                </a:solidFill>
              </a:rPr>
              <a:t>  </a:t>
            </a:r>
            <a:endParaRPr lang="en-US" sz="2400" smtClean="0">
              <a:solidFill>
                <a:srgbClr val="FEFCF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FEFCFC"/>
                </a:solidFill>
              </a:rPr>
              <a:t>                                  sample design </a:t>
            </a:r>
            <a:r>
              <a:rPr lang="ar-SA" sz="2400" smtClean="0">
                <a:solidFill>
                  <a:srgbClr val="FEFCFC"/>
                </a:solidFill>
              </a:rPr>
              <a:t>2- تصميم العينة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14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1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1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1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1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1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1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61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61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61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61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61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61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61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61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61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614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614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614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614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800" decel="100000"/>
                                        <p:tgtEl>
                                          <p:spTgt spid="614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614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614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614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Oval 2"/>
          <p:cNvSpPr>
            <a:spLocks noChangeArrowheads="1"/>
          </p:cNvSpPr>
          <p:nvPr/>
        </p:nvSpPr>
        <p:spPr bwMode="auto">
          <a:xfrm>
            <a:off x="2133600" y="381000"/>
            <a:ext cx="2519362" cy="863600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none" anchor="ctr"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ar-S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</a:rPr>
              <a:t>هامش الخطأ</a:t>
            </a:r>
          </a:p>
          <a:p>
            <a:pPr algn="ctr">
              <a:defRPr/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</a:rPr>
              <a:t>Margin of error</a:t>
            </a:r>
          </a:p>
          <a:p>
            <a:pPr algn="ctr">
              <a:defRPr/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</a:rPr>
              <a:t>(d)</a:t>
            </a:r>
          </a:p>
        </p:txBody>
      </p:sp>
      <p:sp>
        <p:nvSpPr>
          <p:cNvPr id="114691" name="Rectangle 3"/>
          <p:cNvSpPr>
            <a:spLocks noChangeArrowheads="1"/>
          </p:cNvSpPr>
          <p:nvPr/>
        </p:nvSpPr>
        <p:spPr bwMode="auto">
          <a:xfrm>
            <a:off x="0" y="2362200"/>
            <a:ext cx="2808287" cy="914400"/>
          </a:xfrm>
          <a:prstGeom prst="rect">
            <a:avLst/>
          </a:prstGeom>
          <a:ln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b="1" dirty="0">
                <a:solidFill>
                  <a:schemeClr val="tx1"/>
                </a:solidFill>
                <a:latin typeface="Tahoma" pitchFamily="34" charset="0"/>
              </a:rPr>
              <a:t>درجة تباين المجتمع</a:t>
            </a:r>
          </a:p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Tahoma" pitchFamily="34" charset="0"/>
              </a:rPr>
              <a:t>variability</a:t>
            </a:r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4038600" y="2362200"/>
            <a:ext cx="2881313" cy="914400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b="1" dirty="0">
                <a:solidFill>
                  <a:srgbClr val="FEFCFC"/>
                </a:solidFill>
                <a:latin typeface="Tahoma" pitchFamily="34" charset="0"/>
              </a:rPr>
              <a:t>تصميم العينة </a:t>
            </a:r>
          </a:p>
          <a:p>
            <a:pPr algn="ctr">
              <a:defRPr/>
            </a:pPr>
            <a:r>
              <a:rPr lang="en-US" b="1" dirty="0">
                <a:solidFill>
                  <a:srgbClr val="FEFCFC"/>
                </a:solidFill>
                <a:latin typeface="Tahoma" pitchFamily="34" charset="0"/>
              </a:rPr>
              <a:t>Sample design</a:t>
            </a:r>
          </a:p>
        </p:txBody>
      </p:sp>
      <p:sp>
        <p:nvSpPr>
          <p:cNvPr id="114693" name="Oval 5"/>
          <p:cNvSpPr>
            <a:spLocks noChangeArrowheads="1"/>
          </p:cNvSpPr>
          <p:nvPr/>
        </p:nvSpPr>
        <p:spPr bwMode="auto">
          <a:xfrm>
            <a:off x="2743200" y="5105400"/>
            <a:ext cx="2665413" cy="914400"/>
          </a:xfrm>
          <a:prstGeom prst="ellipse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</a:rPr>
              <a:t>حجم العينة </a:t>
            </a:r>
          </a:p>
          <a:p>
            <a:pPr algn="ctr">
              <a:defRPr/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</a:rPr>
              <a:t>Sample size</a:t>
            </a:r>
          </a:p>
        </p:txBody>
      </p:sp>
      <p:sp>
        <p:nvSpPr>
          <p:cNvPr id="114694" name="Oval 6"/>
          <p:cNvSpPr>
            <a:spLocks noChangeArrowheads="1"/>
          </p:cNvSpPr>
          <p:nvPr/>
        </p:nvSpPr>
        <p:spPr bwMode="auto">
          <a:xfrm>
            <a:off x="5410200" y="5105400"/>
            <a:ext cx="2627312" cy="914400"/>
          </a:xfrm>
          <a:prstGeom prst="ellipse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</a:rPr>
              <a:t>نوع العينة</a:t>
            </a:r>
          </a:p>
          <a:p>
            <a:pPr algn="ctr">
              <a:defRPr/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</a:rPr>
              <a:t>Type of sample</a:t>
            </a:r>
          </a:p>
        </p:txBody>
      </p:sp>
      <p:sp>
        <p:nvSpPr>
          <p:cNvPr id="114695" name="AutoShape 7"/>
          <p:cNvSpPr>
            <a:spLocks noChangeArrowheads="1"/>
          </p:cNvSpPr>
          <p:nvPr/>
        </p:nvSpPr>
        <p:spPr bwMode="auto">
          <a:xfrm>
            <a:off x="0" y="4114800"/>
            <a:ext cx="3240087" cy="1368425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ar-SA" sz="2000" dirty="0">
                <a:solidFill>
                  <a:srgbClr val="000000"/>
                </a:solidFill>
                <a:latin typeface="Tahoma" pitchFamily="34" charset="0"/>
              </a:rPr>
              <a:t>تقسيم المجتمع إلى طبقات متجانسة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  <a:latin typeface="Tahoma" pitchFamily="34" charset="0"/>
              </a:rPr>
              <a:t>stratification</a:t>
            </a:r>
          </a:p>
        </p:txBody>
      </p:sp>
      <p:sp>
        <p:nvSpPr>
          <p:cNvPr id="11278" name="Line 8"/>
          <p:cNvSpPr>
            <a:spLocks noChangeShapeType="1"/>
          </p:cNvSpPr>
          <p:nvPr/>
        </p:nvSpPr>
        <p:spPr bwMode="auto">
          <a:xfrm flipV="1">
            <a:off x="1371600" y="1143000"/>
            <a:ext cx="1223963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1279" name="Line 9"/>
          <p:cNvSpPr>
            <a:spLocks noChangeShapeType="1"/>
          </p:cNvSpPr>
          <p:nvPr/>
        </p:nvSpPr>
        <p:spPr bwMode="auto">
          <a:xfrm flipH="1" flipV="1">
            <a:off x="4038600" y="1143000"/>
            <a:ext cx="1368425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1280" name="Line 10"/>
          <p:cNvSpPr>
            <a:spLocks noChangeShapeType="1"/>
          </p:cNvSpPr>
          <p:nvPr/>
        </p:nvSpPr>
        <p:spPr bwMode="auto">
          <a:xfrm flipV="1">
            <a:off x="3962400" y="3276600"/>
            <a:ext cx="129540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1281" name="Line 11"/>
          <p:cNvSpPr>
            <a:spLocks noChangeShapeType="1"/>
          </p:cNvSpPr>
          <p:nvPr/>
        </p:nvSpPr>
        <p:spPr bwMode="auto">
          <a:xfrm flipH="1" flipV="1">
            <a:off x="6172200" y="3352800"/>
            <a:ext cx="1008063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1282" name="AutoShape 12"/>
          <p:cNvSpPr>
            <a:spLocks noChangeArrowheads="1"/>
          </p:cNvSpPr>
          <p:nvPr/>
        </p:nvSpPr>
        <p:spPr bwMode="auto">
          <a:xfrm>
            <a:off x="1371600" y="3276600"/>
            <a:ext cx="503238" cy="792163"/>
          </a:xfrm>
          <a:prstGeom prst="upArrow">
            <a:avLst>
              <a:gd name="adj1" fmla="val 50000"/>
              <a:gd name="adj2" fmla="val 39353"/>
            </a:avLst>
          </a:prstGeom>
          <a:solidFill>
            <a:srgbClr val="DD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1146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114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46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decel="1000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Oval 2"/>
          <p:cNvSpPr>
            <a:spLocks noChangeArrowheads="1"/>
          </p:cNvSpPr>
          <p:nvPr/>
        </p:nvSpPr>
        <p:spPr bwMode="auto">
          <a:xfrm>
            <a:off x="3200400" y="0"/>
            <a:ext cx="3073400" cy="1341438"/>
          </a:xfrm>
          <a:prstGeom prst="ellipse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2400" b="1" dirty="0">
                <a:solidFill>
                  <a:srgbClr val="FFC000"/>
                </a:solidFill>
                <a:latin typeface="Tahoma" pitchFamily="34" charset="0"/>
              </a:rPr>
              <a:t>تصميم العينة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ahoma" pitchFamily="34" charset="0"/>
              </a:rPr>
              <a:t>Sample design</a:t>
            </a:r>
          </a:p>
        </p:txBody>
      </p:sp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0" y="2286000"/>
            <a:ext cx="4267200" cy="4343400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ahoma" pitchFamily="34" charset="0"/>
              </a:rPr>
              <a:t>المعادلة البسيطة  </a:t>
            </a:r>
            <a:r>
              <a:rPr lang="en-US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ahoma" pitchFamily="34" charset="0"/>
              </a:rPr>
              <a:t> simple equation</a:t>
            </a:r>
            <a:endParaRPr lang="en-US" sz="3200" b="1" u="sng" dirty="0">
              <a:solidFill>
                <a:schemeClr val="accent1">
                  <a:lumMod val="40000"/>
                  <a:lumOff val="60000"/>
                </a:schemeClr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en-US" sz="2800" dirty="0" smtClean="0">
                <a:solidFill>
                  <a:srgbClr val="FFC000"/>
                </a:solidFill>
                <a:latin typeface="Tahoma" pitchFamily="34" charset="0"/>
              </a:rPr>
              <a:t>Required Sample size </a:t>
            </a:r>
          </a:p>
          <a:p>
            <a:pPr algn="ctr">
              <a:defRPr/>
            </a:pPr>
            <a:r>
              <a:rPr lang="en-US" sz="2800" dirty="0" smtClean="0">
                <a:solidFill>
                  <a:srgbClr val="FFC000"/>
                </a:solidFill>
                <a:latin typeface="Tahoma" pitchFamily="34" charset="0"/>
              </a:rPr>
              <a:t>For infinite pop</a:t>
            </a:r>
            <a:endParaRPr lang="en-US" sz="2800" dirty="0" smtClean="0">
              <a:solidFill>
                <a:srgbClr val="FFCC66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</a:rPr>
              <a:t>n  =  Z</a:t>
            </a: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  <a:cs typeface="Tahoma" pitchFamily="34" charset="0"/>
              </a:rPr>
              <a:t>²</a:t>
            </a: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</a:rPr>
              <a:t>*</a:t>
            </a:r>
            <a:r>
              <a:rPr lang="el-GR" sz="2800" dirty="0">
                <a:solidFill>
                  <a:srgbClr val="FFCC66"/>
                </a:solidFill>
                <a:latin typeface="Tahoma" pitchFamily="34" charset="0"/>
                <a:cs typeface="Tahoma" pitchFamily="34" charset="0"/>
              </a:rPr>
              <a:t>σ</a:t>
            </a: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  <a:cs typeface="Tahoma" pitchFamily="34" charset="0"/>
              </a:rPr>
              <a:t>²</a:t>
            </a: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</a:rPr>
              <a:t>/d</a:t>
            </a: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  <a:cs typeface="Tahoma" pitchFamily="34" charset="0"/>
              </a:rPr>
              <a:t>²</a:t>
            </a:r>
          </a:p>
          <a:p>
            <a:pPr algn="ctr">
              <a:defRPr/>
            </a:pPr>
            <a:endParaRPr lang="en-US" sz="2800" dirty="0" smtClean="0">
              <a:solidFill>
                <a:srgbClr val="FFCC66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</a:rPr>
              <a:t>n  = Z</a:t>
            </a: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  <a:cs typeface="Tahoma" pitchFamily="34" charset="0"/>
              </a:rPr>
              <a:t>²</a:t>
            </a: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</a:rPr>
              <a:t>*</a:t>
            </a: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  <a:cs typeface="Tahoma" pitchFamily="34" charset="0"/>
              </a:rPr>
              <a:t>p*q</a:t>
            </a: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</a:rPr>
              <a:t>/d</a:t>
            </a: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  <a:cs typeface="Tahoma" pitchFamily="34" charset="0"/>
              </a:rPr>
              <a:t>²</a:t>
            </a:r>
          </a:p>
          <a:p>
            <a:pPr algn="ctr">
              <a:defRPr/>
            </a:pPr>
            <a:endParaRPr lang="en-US" sz="2800" dirty="0" smtClean="0">
              <a:solidFill>
                <a:srgbClr val="FFCC66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2800" dirty="0" smtClean="0">
                <a:solidFill>
                  <a:srgbClr val="FFCC66"/>
                </a:solidFill>
                <a:latin typeface="Tahoma" pitchFamily="34" charset="0"/>
                <a:cs typeface="Tahoma" pitchFamily="34" charset="0"/>
              </a:rPr>
              <a:t>P: Population proportion:</a:t>
            </a:r>
          </a:p>
          <a:p>
            <a:pPr algn="ctr">
              <a:defRPr/>
            </a:pPr>
            <a:r>
              <a:rPr lang="en-US" sz="2400" b="1" dirty="0" smtClean="0">
                <a:solidFill>
                  <a:srgbClr val="FFCC66"/>
                </a:solidFill>
                <a:latin typeface="Tahoma" pitchFamily="34" charset="0"/>
                <a:cs typeface="Tahoma" pitchFamily="34" charset="0"/>
              </a:rPr>
              <a:t>(Assumed to be 50% = 0.5)</a:t>
            </a:r>
          </a:p>
          <a:p>
            <a:pPr algn="ctr">
              <a:defRPr/>
            </a:pPr>
            <a:endParaRPr lang="en-US" sz="2800" dirty="0" smtClean="0">
              <a:solidFill>
                <a:srgbClr val="FFCC66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en-US" sz="2800" dirty="0">
              <a:solidFill>
                <a:srgbClr val="FFCC6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296" name="Line 4"/>
          <p:cNvSpPr>
            <a:spLocks noChangeShapeType="1"/>
          </p:cNvSpPr>
          <p:nvPr/>
        </p:nvSpPr>
        <p:spPr bwMode="auto">
          <a:xfrm flipH="1">
            <a:off x="3352799" y="1371600"/>
            <a:ext cx="1152524" cy="6858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ar-SA"/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4419600" y="2209800"/>
            <a:ext cx="4284662" cy="44370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2800" dirty="0">
                <a:solidFill>
                  <a:srgbClr val="EFD7D5"/>
                </a:solidFill>
                <a:latin typeface="Tahoma" pitchFamily="34" charset="0"/>
              </a:rPr>
              <a:t>نوع العينة</a:t>
            </a:r>
          </a:p>
          <a:p>
            <a:pPr algn="ctr">
              <a:defRPr/>
            </a:pPr>
            <a:r>
              <a:rPr lang="en-US" sz="2800" dirty="0">
                <a:solidFill>
                  <a:srgbClr val="EFD7D5"/>
                </a:solidFill>
                <a:latin typeface="Tahoma" pitchFamily="34" charset="0"/>
              </a:rPr>
              <a:t>Type of sample</a:t>
            </a:r>
            <a:endParaRPr lang="en-US" sz="2800" dirty="0">
              <a:solidFill>
                <a:srgbClr val="FF0000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ar-SA" sz="2800" dirty="0">
                <a:solidFill>
                  <a:srgbClr val="FFC000"/>
                </a:solidFill>
                <a:latin typeface="Tahoma" pitchFamily="34" charset="0"/>
              </a:rPr>
              <a:t>1-العينة العشوائية البسيطة         </a:t>
            </a:r>
          </a:p>
          <a:p>
            <a:pPr algn="ctr">
              <a:defRPr/>
            </a:pPr>
            <a:r>
              <a:rPr lang="en-US" sz="2800" dirty="0">
                <a:solidFill>
                  <a:srgbClr val="FFC000"/>
                </a:solidFill>
                <a:latin typeface="Tahoma" pitchFamily="34" charset="0"/>
              </a:rPr>
              <a:t>    Simple random sample</a:t>
            </a:r>
          </a:p>
          <a:p>
            <a:pPr algn="ctr">
              <a:defRPr/>
            </a:pPr>
            <a:r>
              <a:rPr lang="ar-SA" sz="2800" dirty="0">
                <a:solidFill>
                  <a:schemeClr val="accent2">
                    <a:lumMod val="40000"/>
                    <a:lumOff val="60000"/>
                  </a:schemeClr>
                </a:solidFill>
                <a:latin typeface="Tahoma" pitchFamily="34" charset="0"/>
              </a:rPr>
              <a:t>2-العينة العشوائية المنتظمة         </a:t>
            </a:r>
          </a:p>
          <a:p>
            <a:pPr algn="ctr">
              <a:defRPr/>
            </a:pPr>
            <a:r>
              <a:rPr lang="en-US" sz="2800" dirty="0">
                <a:solidFill>
                  <a:schemeClr val="accent2">
                    <a:lumMod val="40000"/>
                    <a:lumOff val="60000"/>
                  </a:schemeClr>
                </a:solidFill>
                <a:latin typeface="Tahoma" pitchFamily="34" charset="0"/>
              </a:rPr>
              <a:t>Systematic random sample</a:t>
            </a:r>
          </a:p>
          <a:p>
            <a:pPr algn="ctr">
              <a:defRPr/>
            </a:pPr>
            <a:r>
              <a:rPr lang="ar-SA" sz="2800" dirty="0">
                <a:solidFill>
                  <a:srgbClr val="FFFF00"/>
                </a:solidFill>
                <a:latin typeface="Tahoma" pitchFamily="34" charset="0"/>
              </a:rPr>
              <a:t>3-العينة الطبقية                      </a:t>
            </a:r>
          </a:p>
          <a:p>
            <a:pPr algn="ctr">
              <a:defRPr/>
            </a:pPr>
            <a:r>
              <a:rPr lang="en-US" sz="2800" dirty="0">
                <a:solidFill>
                  <a:srgbClr val="FFFF00"/>
                </a:solidFill>
                <a:latin typeface="Tahoma" pitchFamily="34" charset="0"/>
              </a:rPr>
              <a:t>         Stratified sample</a:t>
            </a:r>
          </a:p>
          <a:p>
            <a:pPr algn="ctr">
              <a:defRPr/>
            </a:pPr>
            <a:r>
              <a:rPr lang="ar-SA" sz="2800" dirty="0">
                <a:solidFill>
                  <a:srgbClr val="FFC000"/>
                </a:solidFill>
                <a:latin typeface="Tahoma" pitchFamily="34" charset="0"/>
              </a:rPr>
              <a:t>4-العينة العنقودية                    </a:t>
            </a:r>
          </a:p>
          <a:p>
            <a:pPr algn="ctr">
              <a:defRPr/>
            </a:pPr>
            <a:r>
              <a:rPr lang="en-US" sz="2800" dirty="0">
                <a:solidFill>
                  <a:srgbClr val="FFC000"/>
                </a:solidFill>
                <a:latin typeface="Tahoma" pitchFamily="34" charset="0"/>
              </a:rPr>
              <a:t>               Cluster sample</a:t>
            </a:r>
          </a:p>
        </p:txBody>
      </p:sp>
      <p:sp>
        <p:nvSpPr>
          <p:cNvPr id="12300" name="Line 6"/>
          <p:cNvSpPr>
            <a:spLocks noChangeShapeType="1"/>
          </p:cNvSpPr>
          <p:nvPr/>
        </p:nvSpPr>
        <p:spPr bwMode="auto">
          <a:xfrm>
            <a:off x="4876800" y="1371600"/>
            <a:ext cx="1600200" cy="6858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ar-SA"/>
          </a:p>
        </p:txBody>
      </p:sp>
      <p:sp>
        <p:nvSpPr>
          <p:cNvPr id="12301" name="Line 7"/>
          <p:cNvSpPr>
            <a:spLocks noChangeShapeType="1"/>
          </p:cNvSpPr>
          <p:nvPr/>
        </p:nvSpPr>
        <p:spPr bwMode="auto">
          <a:xfrm>
            <a:off x="4724400" y="3429000"/>
            <a:ext cx="30972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57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411162"/>
          </a:xfrm>
        </p:spPr>
        <p:txBody>
          <a:bodyPr>
            <a:noAutofit/>
          </a:bodyPr>
          <a:lstStyle/>
          <a:p>
            <a:r>
              <a:rPr lang="en-US" sz="2800" dirty="0" smtClean="0"/>
              <a:t>SAMPLE SIZE CALCULATION</a:t>
            </a:r>
            <a:endParaRPr lang="ar-SA" sz="2800" dirty="0"/>
          </a:p>
        </p:txBody>
      </p:sp>
      <p:pic>
        <p:nvPicPr>
          <p:cNvPr id="808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4401"/>
            <a:ext cx="7772400" cy="182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/>
          <p:nvPr/>
        </p:nvSpPr>
        <p:spPr>
          <a:xfrm>
            <a:off x="0" y="3733800"/>
            <a:ext cx="7772400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Adjusted   n:   = n /1+[(n-1)/N]</a:t>
            </a:r>
          </a:p>
          <a:p>
            <a:pPr algn="ctr">
              <a:defRPr/>
            </a:pPr>
            <a:endParaRPr lang="en-US" dirty="0">
              <a:solidFill>
                <a:srgbClr val="FFCC66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808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43200"/>
            <a:ext cx="77724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0" name="Picture 4"/>
          <p:cNvPicPr>
            <a:picLocks noChangeAspect="1" noChangeArrowheads="1"/>
          </p:cNvPicPr>
          <p:nvPr/>
        </p:nvPicPr>
        <p:blipFill>
          <a:blip r:embed="rId4" cstate="print">
            <a:lum bright="-60000" contrast="74000"/>
          </a:blip>
          <a:srcRect/>
          <a:stretch>
            <a:fillRect/>
          </a:stretch>
        </p:blipFill>
        <p:spPr bwMode="auto">
          <a:xfrm>
            <a:off x="0" y="5029200"/>
            <a:ext cx="7848600" cy="13716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37328</TotalTime>
  <Words>624</Words>
  <Application>Microsoft Office PowerPoint</Application>
  <PresentationFormat>عرض على الشاشة (3:4)‏</PresentationFormat>
  <Paragraphs>223</Paragraphs>
  <Slides>14</Slides>
  <Notes>4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Kimono</vt:lpstr>
      <vt:lpstr>الشريحة 1</vt:lpstr>
      <vt:lpstr>الشريحة 2</vt:lpstr>
      <vt:lpstr>الشريحة 3</vt:lpstr>
      <vt:lpstr>الشريحة 4</vt:lpstr>
      <vt:lpstr>الشريحة 5</vt:lpstr>
      <vt:lpstr>                 d=z or t*SE ------(1)                                                        d=z or t* σ/√n ---(2)     </vt:lpstr>
      <vt:lpstr>الشريحة 7</vt:lpstr>
      <vt:lpstr>الشريحة 8</vt:lpstr>
      <vt:lpstr>SAMPLE SIZE CALCULATION</vt:lpstr>
      <vt:lpstr>الشريحة 10</vt:lpstr>
      <vt:lpstr>الشريحة 11</vt:lpstr>
      <vt:lpstr>الشريحة 12</vt:lpstr>
      <vt:lpstr>الشريحة 13</vt:lpstr>
      <vt:lpstr>الشريحة 14</vt:lpstr>
    </vt:vector>
  </TitlesOfParts>
  <Company>MAISD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Wesley</dc:creator>
  <cp:lastModifiedBy>ASUS GUEVARA</cp:lastModifiedBy>
  <cp:revision>128</cp:revision>
  <dcterms:created xsi:type="dcterms:W3CDTF">2008-02-28T17:42:23Z</dcterms:created>
  <dcterms:modified xsi:type="dcterms:W3CDTF">2022-03-06T16:35:05Z</dcterms:modified>
</cp:coreProperties>
</file>