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9" r:id="rId3"/>
    <p:sldId id="262" r:id="rId4"/>
    <p:sldId id="263" r:id="rId5"/>
    <p:sldId id="264" r:id="rId6"/>
    <p:sldId id="265" r:id="rId7"/>
    <p:sldId id="266" r:id="rId8"/>
    <p:sldId id="279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61" r:id="rId1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8208" autoAdjust="0"/>
  </p:normalViewPr>
  <p:slideViewPr>
    <p:cSldViewPr snapToGrid="0">
      <p:cViewPr varScale="1">
        <p:scale>
          <a:sx n="72" d="100"/>
          <a:sy n="72" d="100"/>
        </p:scale>
        <p:origin x="-6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AF18C09-FD3B-44EA-8BEC-DEDF14C01521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5AF558E-89A5-427D-8109-86E653E6BED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23973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CDF75-042F-4D29-8C9E-2BA9441BCC47}" type="slidenum">
              <a:rPr lang="ar-SA" smtClean="0"/>
              <a:pPr/>
              <a:t>13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69D660-B1E4-46C8-BBB6-BDF085B871D7}" type="slidenum">
              <a:rPr lang="ar-SA" smtClean="0"/>
              <a:pPr/>
              <a:t>14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19013-E8C7-463A-9DB5-6DA4A71CBA5D}" type="slidenum">
              <a:rPr lang="ar-SA" smtClean="0"/>
              <a:pPr/>
              <a:t>15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D163C-4A3D-481E-932D-470A2BCFD909}" type="slidenum">
              <a:rPr lang="ar-SA" smtClean="0"/>
              <a:pPr/>
              <a:t>16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81C0EC64-3BC8-403B-B3D3-1144992CC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C515C90B-64C2-44D9-B09B-99CEA62FF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8BC092E6-4264-4D6E-A388-C58F078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3D6978BF-417E-49C9-AFA7-35A1AFD62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23C031AE-4860-4D5B-A084-312232FB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85699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6A8CECBE-374D-4301-A417-5D45CB433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A7C202C0-5B93-41FA-84E7-204AA3539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545C7960-B147-4FFE-8F60-E300CFA1E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0073F5EE-691F-4B79-9B17-FF5605F40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4508D75A-C1AB-4BE7-AEB0-F24DACFA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52755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="" xmlns:a16="http://schemas.microsoft.com/office/drawing/2014/main" id="{902656AD-013F-4536-B71C-E2CDE3376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E4156769-ADC4-4667-84B2-B0697EE1F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A410D0DB-2310-493F-A9C7-AFFD7AB3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78913FD4-6EA8-49B1-9F14-0EFA0471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6805B3AD-649C-4E4F-9F61-484BE656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76116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740617"/>
            <a:ext cx="9144000" cy="1152245"/>
          </a:xfrm>
        </p:spPr>
        <p:txBody>
          <a:bodyPr anchor="b">
            <a:normAutofit/>
          </a:bodyPr>
          <a:lstStyle>
            <a:lvl1pPr algn="ctr" rtl="1">
              <a:defRPr sz="4800">
                <a:solidFill>
                  <a:schemeClr val="bg1"/>
                </a:solidFill>
                <a:latin typeface="Almarai" pitchFamily="2" charset="-78"/>
                <a:cs typeface="Almarai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30838"/>
            <a:ext cx="9144000" cy="1655762"/>
          </a:xfrm>
        </p:spPr>
        <p:txBody>
          <a:bodyPr/>
          <a:lstStyle>
            <a:lvl1pPr marL="0" indent="0" algn="ctr" rtl="1">
              <a:buNone/>
              <a:defRPr sz="2400">
                <a:solidFill>
                  <a:srgbClr val="BB926C"/>
                </a:solidFill>
                <a:latin typeface="Almarai" pitchFamily="2" charset="-78"/>
                <a:cs typeface="Almarai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2C10-E5EA-42E9-A2CB-9D3B07C228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9168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01"/>
            <a:ext cx="10515600" cy="1325563"/>
          </a:xfrm>
        </p:spPr>
        <p:txBody>
          <a:bodyPr>
            <a:normAutofit/>
          </a:bodyPr>
          <a:lstStyle>
            <a:lvl1pPr algn="r" rtl="1">
              <a:defRPr sz="2800">
                <a:solidFill>
                  <a:schemeClr val="bg1"/>
                </a:solidFill>
                <a:latin typeface="Almarai" pitchFamily="2" charset="-78"/>
                <a:cs typeface="Almarai" pitchFamily="2" charset="-7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064"/>
            <a:ext cx="10515600" cy="483589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E09D-E354-4F8A-9C26-EB6F9FFC4A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75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A533F"/>
              </a:gs>
              <a:gs pos="100000">
                <a:srgbClr val="BB926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r" rtl="1">
              <a:defRPr sz="6000">
                <a:solidFill>
                  <a:schemeClr val="bg1"/>
                </a:solidFill>
                <a:latin typeface="Almarai" pitchFamily="2" charset="-78"/>
                <a:cs typeface="Almarai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r" rtl="0">
              <a:buNone/>
              <a:defRPr sz="2400">
                <a:solidFill>
                  <a:schemeClr val="bg1"/>
                </a:solidFill>
                <a:latin typeface="Almarai Light" pitchFamily="2" charset="-78"/>
                <a:cs typeface="Almarai Light" pitchFamily="2" charset="-7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17A62-0D33-422F-98F3-4868E9E758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9790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99C4-F7AD-48DE-B438-84C1D1F3920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23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E1831-4E12-48AA-ACBA-19C404E446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2185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56E0-14D7-431B-B6B9-8AAF3667AD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8303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1C1B-65A7-4D8C-A7B2-E832FE67AD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1724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D18B-86A9-47FA-9DC8-1DE53E3C39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516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0DC1A049-245B-4976-A59C-242537C53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597BC62E-0BCD-4A41-AFF6-5AB537EAA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DD70039E-BBB6-4393-846E-6D1B371E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759FE1EF-D2B4-491C-9A46-B2375326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C2EA4F1D-59E6-4519-91A3-581DD6AC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835246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6999-D7C7-4B8A-9300-F219DB370C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3471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3679-ED3D-4ADA-B7A9-45D2FDA8A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80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1BA4-C431-4D02-BDCD-61B8409650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0590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15BF0-4741-4758-BC3E-EC587E1285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8772B839-1C94-4101-8A1E-4EF3C6168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738F657B-20F1-42C0-84D6-2E1E395B1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565318FD-CA64-4BED-9BFF-2702EF8D0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4868DD7A-0974-4ECD-89C6-6F67B832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6B438F40-52ED-49AC-91B3-255BF737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7156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61D5FBEF-7C9E-41F2-86C1-CE074CBA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9FCE942F-434D-4D2D-A124-5B8DE5F9D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88E7D491-AE6C-4341-AA75-3470EB1B3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AD7D4195-1EA0-4F80-B384-02E312B0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0E5876D5-1037-4CB7-A4A1-13E507FF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0F72812B-1035-42D9-AF09-EDBF3096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62083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E5049A7-5154-461F-86BB-2B7CEB4C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00733DE2-A279-443B-984C-8D65F50D7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128DA275-EEB3-40EB-902C-FA907DE97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="" xmlns:a16="http://schemas.microsoft.com/office/drawing/2014/main" id="{7909710E-9100-47BF-AC3D-63EBDE844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="" xmlns:a16="http://schemas.microsoft.com/office/drawing/2014/main" id="{68BAF8DF-DACC-4363-B647-11286E8A76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="" xmlns:a16="http://schemas.microsoft.com/office/drawing/2014/main" id="{FB8EB5B1-E5DF-41DD-9F0E-14CF47C7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="" xmlns:a16="http://schemas.microsoft.com/office/drawing/2014/main" id="{FCFA7431-EE65-4FA3-9778-947CBBB5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="" xmlns:a16="http://schemas.microsoft.com/office/drawing/2014/main" id="{9BF2BD88-BD1E-458E-A4E0-1F492F95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85430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BA2EF053-E710-4EC7-8BF6-BE3F80714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="" xmlns:a16="http://schemas.microsoft.com/office/drawing/2014/main" id="{023BCC79-64C3-46CD-BBCB-125C73A9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="" xmlns:a16="http://schemas.microsoft.com/office/drawing/2014/main" id="{6EC37A93-A3AB-476B-B607-FC27F665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="" xmlns:a16="http://schemas.microsoft.com/office/drawing/2014/main" id="{CBE7EC80-F811-4D28-BB2A-E593898C6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11343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D136A922-B513-4E9A-9852-8CBDB4C9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="" xmlns:a16="http://schemas.microsoft.com/office/drawing/2014/main" id="{9F7620CC-7E3A-44F0-A0DA-610DF727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="" xmlns:a16="http://schemas.microsoft.com/office/drawing/2014/main" id="{85267713-BB57-45E3-858E-2ADA077F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5446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9CDD8224-01E2-4382-A2C6-FEE3A755F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09067621-B048-4D89-A122-AA5D4541B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6F14B8A1-5FB8-4535-9079-D8BE55955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67B38567-E331-4F2A-A887-040D0742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D15706ED-0D72-4904-9CEF-BD9776CD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6AE0975A-2563-4295-8D2C-A4EAA451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05446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403795C-E49E-438B-AE22-35A3A741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="" xmlns:a16="http://schemas.microsoft.com/office/drawing/2014/main" id="{B7FDCD7B-E598-48DA-9385-A4D77821E2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137460DB-525B-4706-8EEB-9FE74504F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EF37A1AF-CD1D-4515-9896-6DB24189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668DAE34-78E2-40DB-9B01-D999C92BD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7F0B2208-D546-4C9C-B169-526B4ACF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3683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="" xmlns:a16="http://schemas.microsoft.com/office/drawing/2014/main" id="{A2061BBD-6884-49D8-98BF-2CA4A6BD9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1A6CD096-556D-47DA-B450-0A8F401C4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2E23F2DD-3889-49A2-B1BF-51DFCF0FA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3CB8-D687-45FF-AA37-DC01FC7A6F64}" type="datetimeFigureOut">
              <a:rPr lang="ar-SA" smtClean="0"/>
              <a:pPr/>
              <a:t>04/08/1443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23951DFF-61D9-4577-8704-9FC4F51E5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F92BCC52-6AC9-4E39-8FCD-3C574EBAF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13493-7E35-4054-886B-A227A58B97E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26261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CD9F7-CDEF-407A-8827-F4B1C43947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666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>
              <a:defRPr/>
            </a:pPr>
            <a:fld id="{12AF4546-9274-4717-90BA-8E75727238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504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Oval 2"/>
          <p:cNvSpPr>
            <a:spLocks noChangeArrowheads="1"/>
          </p:cNvSpPr>
          <p:nvPr/>
        </p:nvSpPr>
        <p:spPr bwMode="auto">
          <a:xfrm>
            <a:off x="2844800" y="381000"/>
            <a:ext cx="3359149" cy="8636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هامش الخطأ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Margin of error</a:t>
            </a:r>
          </a:p>
          <a:p>
            <a:pPr algn="ctr"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(d)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1" y="2362200"/>
            <a:ext cx="3744383" cy="914400"/>
          </a:xfrm>
          <a:prstGeom prst="rect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chemeClr val="tx1"/>
                </a:solidFill>
                <a:latin typeface="Tahoma" pitchFamily="34" charset="0"/>
              </a:rPr>
              <a:t>درجة تباين المجتمع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Tahoma" pitchFamily="34" charset="0"/>
              </a:rPr>
              <a:t>variability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5959567" y="2283823"/>
            <a:ext cx="3841751" cy="914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FEFCFC"/>
                </a:solidFill>
                <a:latin typeface="Tahoma" pitchFamily="34" charset="0"/>
              </a:rPr>
              <a:t>تصميم العينة </a:t>
            </a:r>
          </a:p>
          <a:p>
            <a:pPr algn="ctr">
              <a:defRPr/>
            </a:pPr>
            <a:r>
              <a:rPr lang="en-US" b="1" dirty="0">
                <a:solidFill>
                  <a:srgbClr val="FEFCFC"/>
                </a:solidFill>
                <a:latin typeface="Tahoma" pitchFamily="34" charset="0"/>
              </a:rPr>
              <a:t>Sample design</a:t>
            </a:r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4075613" y="5079274"/>
            <a:ext cx="3553884" cy="914400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حجم العينة 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Sample size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8114937" y="5144589"/>
            <a:ext cx="3503083" cy="914400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نوع العينة</a:t>
            </a:r>
          </a:p>
          <a:p>
            <a:pPr algn="ctr">
              <a:defRPr/>
            </a:pP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Type of sample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1" y="4114801"/>
            <a:ext cx="4320116" cy="1368425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ar-SA" sz="2000" dirty="0">
                <a:solidFill>
                  <a:schemeClr val="bg1"/>
                </a:solidFill>
                <a:latin typeface="Tahoma" pitchFamily="34" charset="0"/>
              </a:rPr>
              <a:t>تقسيم المجتمع إلى طبقات متجانسة</a:t>
            </a: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ahoma" pitchFamily="34" charset="0"/>
              </a:rPr>
              <a:t>stratification</a:t>
            </a:r>
          </a:p>
        </p:txBody>
      </p:sp>
      <p:sp>
        <p:nvSpPr>
          <p:cNvPr id="11278" name="Line 8"/>
          <p:cNvSpPr>
            <a:spLocks noChangeShapeType="1"/>
          </p:cNvSpPr>
          <p:nvPr/>
        </p:nvSpPr>
        <p:spPr bwMode="auto">
          <a:xfrm flipV="1">
            <a:off x="1828801" y="1143001"/>
            <a:ext cx="1631951" cy="1152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79" name="Line 9"/>
          <p:cNvSpPr>
            <a:spLocks noChangeShapeType="1"/>
          </p:cNvSpPr>
          <p:nvPr/>
        </p:nvSpPr>
        <p:spPr bwMode="auto">
          <a:xfrm flipH="1" flipV="1">
            <a:off x="5619932" y="1247503"/>
            <a:ext cx="2230845" cy="93399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0" name="Line 10"/>
          <p:cNvSpPr>
            <a:spLocks noChangeShapeType="1"/>
          </p:cNvSpPr>
          <p:nvPr/>
        </p:nvSpPr>
        <p:spPr bwMode="auto">
          <a:xfrm flipV="1">
            <a:off x="5283200" y="3276600"/>
            <a:ext cx="172720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1" name="Line 11"/>
          <p:cNvSpPr>
            <a:spLocks noChangeShapeType="1"/>
          </p:cNvSpPr>
          <p:nvPr/>
        </p:nvSpPr>
        <p:spPr bwMode="auto">
          <a:xfrm flipH="1" flipV="1">
            <a:off x="8543109" y="3326675"/>
            <a:ext cx="1344084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282" name="AutoShape 12"/>
          <p:cNvSpPr>
            <a:spLocks noChangeArrowheads="1"/>
          </p:cNvSpPr>
          <p:nvPr/>
        </p:nvSpPr>
        <p:spPr bwMode="auto">
          <a:xfrm>
            <a:off x="1828800" y="3276601"/>
            <a:ext cx="670984" cy="792163"/>
          </a:xfrm>
          <a:prstGeom prst="upArrow">
            <a:avLst>
              <a:gd name="adj1" fmla="val 50000"/>
              <a:gd name="adj2" fmla="val 39353"/>
            </a:avLst>
          </a:prstGeom>
          <a:solidFill>
            <a:srgbClr val="DD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146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Oval 2"/>
          <p:cNvSpPr>
            <a:spLocks noChangeArrowheads="1"/>
          </p:cNvSpPr>
          <p:nvPr/>
        </p:nvSpPr>
        <p:spPr bwMode="auto">
          <a:xfrm>
            <a:off x="4267200" y="0"/>
            <a:ext cx="4097867" cy="1341438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400" b="1" dirty="0">
                <a:solidFill>
                  <a:srgbClr val="FFC000"/>
                </a:solidFill>
                <a:latin typeface="Tahoma" pitchFamily="34" charset="0"/>
              </a:rPr>
              <a:t>تصميم العينة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Sample design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2286000"/>
            <a:ext cx="5689600" cy="4343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</a:rPr>
              <a:t>المعادلة البسيطة  </a:t>
            </a:r>
            <a:r>
              <a:rPr lang="en-US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</a:rPr>
              <a:t> simple equation</a:t>
            </a:r>
            <a:endParaRPr lang="en-US" sz="3200" b="1" u="sng" dirty="0">
              <a:solidFill>
                <a:schemeClr val="accent1">
                  <a:lumMod val="40000"/>
                  <a:lumOff val="60000"/>
                </a:schemeClr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</a:rPr>
              <a:t>Required Sample size </a:t>
            </a:r>
          </a:p>
          <a:p>
            <a:pPr algn="ctr">
              <a:defRPr/>
            </a:pPr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</a:rPr>
              <a:t>For infinite pop</a:t>
            </a:r>
            <a:endParaRPr lang="en-US" sz="2800" dirty="0" smtClean="0">
              <a:solidFill>
                <a:srgbClr val="FFCC66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n  =  Z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*</a:t>
            </a:r>
            <a:r>
              <a:rPr lang="el-GR" sz="2800" dirty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σ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/d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</a:p>
          <a:p>
            <a:pPr algn="ctr">
              <a:defRPr/>
            </a:pPr>
            <a:endParaRPr lang="en-US" sz="2800" dirty="0" smtClean="0">
              <a:solidFill>
                <a:srgbClr val="FFCC66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n  = Z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*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p*q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</a:rPr>
              <a:t>/d</a:t>
            </a: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</a:p>
          <a:p>
            <a:pPr algn="ctr">
              <a:defRPr/>
            </a:pPr>
            <a:endParaRPr lang="en-US" sz="2800" dirty="0" smtClean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P: Population proportion: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(Assumed to be 50% = 0.5)</a:t>
            </a:r>
          </a:p>
          <a:p>
            <a:pPr algn="ctr">
              <a:defRPr/>
            </a:pPr>
            <a:endParaRPr lang="en-US" sz="2800" dirty="0" smtClean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6" name="Line 4"/>
          <p:cNvSpPr>
            <a:spLocks noChangeShapeType="1"/>
          </p:cNvSpPr>
          <p:nvPr/>
        </p:nvSpPr>
        <p:spPr bwMode="auto">
          <a:xfrm flipH="1">
            <a:off x="4470399" y="1371600"/>
            <a:ext cx="1536699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5892800" y="2209800"/>
            <a:ext cx="5712883" cy="44370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EFD7D5"/>
                </a:solidFill>
                <a:latin typeface="Tahoma" pitchFamily="34" charset="0"/>
              </a:rPr>
              <a:t>نوع العينة</a:t>
            </a:r>
          </a:p>
          <a:p>
            <a:pPr algn="ctr">
              <a:defRPr/>
            </a:pPr>
            <a:r>
              <a:rPr lang="en-US" sz="2800" dirty="0">
                <a:solidFill>
                  <a:srgbClr val="EFD7D5"/>
                </a:solidFill>
                <a:latin typeface="Tahoma" pitchFamily="34" charset="0"/>
              </a:rPr>
              <a:t>Type of sample</a:t>
            </a:r>
            <a:endParaRPr lang="en-US" sz="2800" dirty="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SA" sz="2800" dirty="0">
                <a:solidFill>
                  <a:srgbClr val="FFC000"/>
                </a:solidFill>
                <a:latin typeface="Tahoma" pitchFamily="34" charset="0"/>
              </a:rPr>
              <a:t>1-العينة العشوائية البسيطة         </a:t>
            </a:r>
          </a:p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    Simple random sample</a:t>
            </a:r>
          </a:p>
          <a:p>
            <a:pPr algn="ctr">
              <a:defRPr/>
            </a:pPr>
            <a:r>
              <a:rPr lang="ar-SA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Tahoma" pitchFamily="34" charset="0"/>
              </a:rPr>
              <a:t>2-العينة العشوائية المنتظمة         </a:t>
            </a:r>
          </a:p>
          <a:p>
            <a:pPr algn="ctr">
              <a:defRPr/>
            </a:pPr>
            <a:r>
              <a:rPr lang="en-US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Tahoma" pitchFamily="34" charset="0"/>
              </a:rPr>
              <a:t>Systematic random sample</a:t>
            </a:r>
          </a:p>
          <a:p>
            <a:pPr algn="ctr">
              <a:defRPr/>
            </a:pPr>
            <a:r>
              <a:rPr lang="ar-SA" sz="2800" dirty="0">
                <a:solidFill>
                  <a:srgbClr val="FFFF00"/>
                </a:solidFill>
                <a:latin typeface="Tahoma" pitchFamily="34" charset="0"/>
              </a:rPr>
              <a:t>3-العينة الطبقية                      </a:t>
            </a:r>
          </a:p>
          <a:p>
            <a:pPr algn="ctr">
              <a:defRPr/>
            </a:pPr>
            <a:r>
              <a:rPr lang="en-US" sz="2800" dirty="0">
                <a:solidFill>
                  <a:srgbClr val="FFFF00"/>
                </a:solidFill>
                <a:latin typeface="Tahoma" pitchFamily="34" charset="0"/>
              </a:rPr>
              <a:t>         Stratified sample</a:t>
            </a:r>
          </a:p>
          <a:p>
            <a:pPr algn="ctr">
              <a:defRPr/>
            </a:pPr>
            <a:r>
              <a:rPr lang="ar-SA" sz="2800" dirty="0">
                <a:solidFill>
                  <a:srgbClr val="FFC000"/>
                </a:solidFill>
                <a:latin typeface="Tahoma" pitchFamily="34" charset="0"/>
              </a:rPr>
              <a:t>4-العينة العنقودية                    </a:t>
            </a:r>
          </a:p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               Cluster sample</a:t>
            </a:r>
          </a:p>
        </p:txBody>
      </p:sp>
      <p:sp>
        <p:nvSpPr>
          <p:cNvPr id="12300" name="Line 6"/>
          <p:cNvSpPr>
            <a:spLocks noChangeShapeType="1"/>
          </p:cNvSpPr>
          <p:nvPr/>
        </p:nvSpPr>
        <p:spPr bwMode="auto">
          <a:xfrm>
            <a:off x="6502400" y="1371600"/>
            <a:ext cx="2133600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12301" name="Line 7"/>
          <p:cNvSpPr>
            <a:spLocks noChangeShapeType="1"/>
          </p:cNvSpPr>
          <p:nvPr/>
        </p:nvSpPr>
        <p:spPr bwMode="auto">
          <a:xfrm>
            <a:off x="6299201" y="3429000"/>
            <a:ext cx="41296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11582400" cy="411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SAMPLE SIZE CALCULATION</a:t>
            </a:r>
            <a:endParaRPr lang="ar-SA" sz="2800" dirty="0"/>
          </a:p>
        </p:txBody>
      </p:sp>
      <p:pic>
        <p:nvPicPr>
          <p:cNvPr id="808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2"/>
            <a:ext cx="1036320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0" y="3733800"/>
            <a:ext cx="103632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Adjusted   n:   = n /1+[(n-1)/N]</a:t>
            </a:r>
          </a:p>
          <a:p>
            <a:pPr algn="ctr">
              <a:defRPr/>
            </a:pPr>
            <a:endParaRPr lang="en-US" dirty="0">
              <a:solidFill>
                <a:srgbClr val="FFCC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1"/>
            <a:ext cx="103632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4" cstate="print">
            <a:lum bright="-60000" contrast="74000"/>
          </a:blip>
          <a:srcRect/>
          <a:stretch>
            <a:fillRect/>
          </a:stretch>
        </p:blipFill>
        <p:spPr bwMode="auto">
          <a:xfrm>
            <a:off x="0" y="5029200"/>
            <a:ext cx="10464800" cy="13716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Oval 2"/>
          <p:cNvSpPr>
            <a:spLocks noChangeArrowheads="1"/>
          </p:cNvSpPr>
          <p:nvPr/>
        </p:nvSpPr>
        <p:spPr bwMode="auto">
          <a:xfrm>
            <a:off x="4559301" y="0"/>
            <a:ext cx="3553884" cy="914400"/>
          </a:xfrm>
          <a:prstGeom prst="ellipse">
            <a:avLst/>
          </a:prstGeom>
          <a:solidFill>
            <a:srgbClr val="FFCC66"/>
          </a:solidFill>
          <a:ln w="9525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>
                <a:solidFill>
                  <a:srgbClr val="FF0000"/>
                </a:solidFill>
                <a:latin typeface="Tahoma" pitchFamily="34" charset="0"/>
              </a:rPr>
              <a:t>الاحصائيات</a:t>
            </a:r>
          </a:p>
          <a:p>
            <a:pPr algn="ctr">
              <a:defRPr/>
            </a:pPr>
            <a:r>
              <a:rPr lang="en-US" sz="2800">
                <a:solidFill>
                  <a:srgbClr val="FF0000"/>
                </a:solidFill>
                <a:latin typeface="Tahoma" pitchFamily="34" charset="0"/>
              </a:rPr>
              <a:t>statistics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8976784" y="1"/>
            <a:ext cx="3215216" cy="981075"/>
          </a:xfrm>
          <a:prstGeom prst="rect">
            <a:avLst/>
          </a:prstGeom>
          <a:pattFill prst="pct40">
            <a:fgClr>
              <a:srgbClr val="F2CC8D"/>
            </a:fgClr>
            <a:bgClr>
              <a:srgbClr val="FFAB67"/>
            </a:bgClr>
          </a:patt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400" dirty="0">
                <a:solidFill>
                  <a:srgbClr val="0000FF"/>
                </a:solidFill>
                <a:latin typeface="Tahoma" pitchFamily="34" charset="0"/>
              </a:rPr>
              <a:t>إحصائيات المتغيرات</a:t>
            </a:r>
          </a:p>
          <a:p>
            <a:pPr algn="ctr">
              <a:defRPr/>
            </a:pPr>
            <a:r>
              <a:rPr lang="ar-SA" sz="2400" dirty="0">
                <a:solidFill>
                  <a:srgbClr val="0000FF"/>
                </a:solidFill>
                <a:latin typeface="Tahoma" pitchFamily="34" charset="0"/>
              </a:rPr>
              <a:t> النوعية</a:t>
            </a:r>
            <a:endParaRPr lang="en-US" sz="24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" y="0"/>
            <a:ext cx="3695700" cy="908050"/>
          </a:xfrm>
          <a:prstGeom prst="rect">
            <a:avLst/>
          </a:prstGeom>
          <a:solidFill>
            <a:srgbClr val="FFAB67"/>
          </a:solidFill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800000"/>
                </a:solidFill>
                <a:latin typeface="Tahoma" pitchFamily="34" charset="0"/>
              </a:rPr>
              <a:t>إحصائيات المتغيرات</a:t>
            </a:r>
            <a:r>
              <a:rPr lang="ar-SA" sz="2800" dirty="0">
                <a:solidFill>
                  <a:srgbClr val="FF3300"/>
                </a:solidFill>
                <a:latin typeface="Tahoma" pitchFamily="34" charset="0"/>
              </a:rPr>
              <a:t> </a:t>
            </a:r>
          </a:p>
          <a:p>
            <a:pPr algn="ctr">
              <a:defRPr/>
            </a:pPr>
            <a:r>
              <a:rPr lang="ar-SA" sz="2800" dirty="0">
                <a:solidFill>
                  <a:srgbClr val="800000"/>
                </a:solidFill>
                <a:latin typeface="Tahoma" pitchFamily="34" charset="0"/>
              </a:rPr>
              <a:t>الكمية</a:t>
            </a:r>
            <a:endParaRPr lang="en-US" sz="2800" dirty="0">
              <a:solidFill>
                <a:srgbClr val="800000"/>
              </a:solidFill>
              <a:latin typeface="Tahoma" pitchFamily="34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6864352" y="1143001"/>
            <a:ext cx="5327649" cy="4591050"/>
          </a:xfrm>
          <a:prstGeom prst="rect">
            <a:avLst/>
          </a:prstGeom>
          <a:gradFill rotWithShape="1">
            <a:gsLst>
              <a:gs pos="0">
                <a:srgbClr val="FF3300">
                  <a:alpha val="51999"/>
                </a:srgbClr>
              </a:gs>
              <a:gs pos="100000">
                <a:srgbClr val="FFAB67">
                  <a:alpha val="87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 rtl="0">
              <a:defRPr/>
            </a:pPr>
            <a:r>
              <a:rPr lang="ar-SA" sz="2800" b="1" dirty="0">
                <a:solidFill>
                  <a:srgbClr val="000000"/>
                </a:solidFill>
                <a:latin typeface="Tahoma" pitchFamily="34" charset="0"/>
              </a:rPr>
              <a:t>الإحصائيات                         </a:t>
            </a:r>
          </a:p>
          <a:p>
            <a:pPr algn="ctr" rtl="0">
              <a:defRPr/>
            </a:pPr>
            <a:r>
              <a:rPr lang="en-US" sz="2400" b="1" dirty="0">
                <a:latin typeface="Tahoma" pitchFamily="34" charset="0"/>
              </a:rPr>
              <a:t>                  </a:t>
            </a:r>
            <a:r>
              <a:rPr lang="en-US" sz="2000" b="1" dirty="0">
                <a:latin typeface="Tahoma" pitchFamily="34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ahoma" pitchFamily="34" charset="0"/>
              </a:rPr>
              <a:t>Proportion </a:t>
            </a:r>
            <a:r>
              <a:rPr lang="ar-AE" sz="2400" b="1" dirty="0">
                <a:solidFill>
                  <a:srgbClr val="0000FF"/>
                </a:solidFill>
                <a:latin typeface="Tahoma" pitchFamily="34" charset="0"/>
              </a:rPr>
              <a:t>النسبة</a:t>
            </a:r>
            <a:r>
              <a:rPr lang="en-US" sz="2400" b="1" dirty="0">
                <a:solidFill>
                  <a:srgbClr val="0000FF"/>
                </a:solidFill>
                <a:latin typeface="Tahoma" pitchFamily="34" charset="0"/>
              </a:rPr>
              <a:t>-</a:t>
            </a:r>
            <a:endParaRPr lang="ar-AE" sz="2400" b="1" dirty="0">
              <a:solidFill>
                <a:srgbClr val="0000FF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000" b="1" dirty="0">
                <a:solidFill>
                  <a:srgbClr val="FEFCFC"/>
                </a:solidFill>
                <a:latin typeface="Tahoma" pitchFamily="34" charset="0"/>
              </a:rPr>
              <a:t>                                </a:t>
            </a:r>
            <a:r>
              <a:rPr lang="en-US" sz="2400" b="1" dirty="0">
                <a:solidFill>
                  <a:srgbClr val="FEFCFC"/>
                </a:solidFill>
                <a:latin typeface="Tahoma" pitchFamily="34" charset="0"/>
              </a:rPr>
              <a:t>Mode</a:t>
            </a:r>
            <a:r>
              <a:rPr lang="ar-AE" sz="2400" b="1" dirty="0">
                <a:solidFill>
                  <a:srgbClr val="FEFCFC"/>
                </a:solidFill>
                <a:latin typeface="Tahoma" pitchFamily="34" charset="0"/>
              </a:rPr>
              <a:t>المنوال </a:t>
            </a:r>
            <a:r>
              <a:rPr lang="en-US" sz="2400" b="1" dirty="0">
                <a:solidFill>
                  <a:srgbClr val="FEFCFC"/>
                </a:solidFill>
                <a:latin typeface="Tahoma" pitchFamily="34" charset="0"/>
              </a:rPr>
              <a:t>-</a:t>
            </a:r>
            <a:endParaRPr lang="ar-AE" sz="2400" b="1" dirty="0">
              <a:solidFill>
                <a:srgbClr val="FEFCFC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000" b="1" dirty="0">
                <a:solidFill>
                  <a:srgbClr val="0000CC"/>
                </a:solidFill>
                <a:latin typeface="Tahoma" pitchFamily="34" charset="0"/>
              </a:rPr>
              <a:t>      Frequency table </a:t>
            </a:r>
            <a:r>
              <a:rPr lang="ar-AE" sz="2000" b="1" dirty="0">
                <a:solidFill>
                  <a:srgbClr val="0000CC"/>
                </a:solidFill>
                <a:latin typeface="Tahoma" pitchFamily="34" charset="0"/>
              </a:rPr>
              <a:t>الجداول التكرارية</a:t>
            </a:r>
            <a:r>
              <a:rPr lang="en-US" sz="2000" b="1" dirty="0">
                <a:solidFill>
                  <a:srgbClr val="0000CC"/>
                </a:solidFill>
                <a:latin typeface="Tahoma" pitchFamily="34" charset="0"/>
              </a:rPr>
              <a:t>-</a:t>
            </a:r>
            <a:endParaRPr lang="ar-AE" sz="2000" b="1" dirty="0">
              <a:solidFill>
                <a:srgbClr val="0000CC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000" b="1" dirty="0">
                <a:solidFill>
                  <a:schemeClr val="bg2"/>
                </a:solidFill>
                <a:latin typeface="Tahoma" pitchFamily="34" charset="0"/>
              </a:rPr>
              <a:t>cross tabulation</a:t>
            </a:r>
            <a:r>
              <a:rPr lang="ar-AE" sz="2000" b="1" dirty="0">
                <a:solidFill>
                  <a:schemeClr val="bg2"/>
                </a:solidFill>
                <a:latin typeface="Tahoma" pitchFamily="34" charset="0"/>
              </a:rPr>
              <a:t>الجداول </a:t>
            </a:r>
            <a:r>
              <a:rPr lang="ar-AE" sz="2000" b="1" dirty="0" smtClean="0">
                <a:solidFill>
                  <a:schemeClr val="bg2"/>
                </a:solidFill>
                <a:latin typeface="Tahoma" pitchFamily="34" charset="0"/>
              </a:rPr>
              <a:t>التكرارية </a:t>
            </a:r>
            <a:r>
              <a:rPr lang="ar-AE" sz="2000" b="1" dirty="0">
                <a:solidFill>
                  <a:schemeClr val="bg2"/>
                </a:solidFill>
                <a:latin typeface="Tahoma" pitchFamily="34" charset="0"/>
              </a:rPr>
              <a:t>المتقاطعة</a:t>
            </a:r>
          </a:p>
          <a:p>
            <a:pPr algn="ctr" rtl="0">
              <a:defRPr/>
            </a:pPr>
            <a:r>
              <a:rPr lang="en-US" sz="2400" b="1" dirty="0">
                <a:latin typeface="Tahoma" pitchFamily="34" charset="0"/>
              </a:rPr>
              <a:t>              </a:t>
            </a:r>
            <a:r>
              <a:rPr lang="en-US" sz="2400" b="1" dirty="0">
                <a:solidFill>
                  <a:srgbClr val="1C1C1C"/>
                </a:solidFill>
                <a:latin typeface="Tahoma" pitchFamily="34" charset="0"/>
              </a:rPr>
              <a:t>Chi-square </a:t>
            </a:r>
            <a:r>
              <a:rPr lang="ar-AE" sz="2400" b="1" dirty="0">
                <a:solidFill>
                  <a:srgbClr val="1C1C1C"/>
                </a:solidFill>
                <a:latin typeface="Tahoma" pitchFamily="34" charset="0"/>
              </a:rPr>
              <a:t>مربع </a:t>
            </a:r>
            <a:r>
              <a:rPr lang="ar-AE" sz="2400" b="1" dirty="0" err="1">
                <a:solidFill>
                  <a:srgbClr val="1C1C1C"/>
                </a:solidFill>
                <a:latin typeface="Tahoma" pitchFamily="34" charset="0"/>
              </a:rPr>
              <a:t>كاى</a:t>
            </a:r>
            <a:r>
              <a:rPr lang="en-US" sz="2400" b="1" dirty="0">
                <a:solidFill>
                  <a:srgbClr val="1C1C1C"/>
                </a:solidFill>
                <a:latin typeface="Tahoma" pitchFamily="34" charset="0"/>
              </a:rPr>
              <a:t>-</a:t>
            </a:r>
            <a:endParaRPr lang="ar-AE" sz="2400" b="1" dirty="0">
              <a:solidFill>
                <a:srgbClr val="1C1C1C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ar-AE" sz="2800" b="1" dirty="0">
                <a:solidFill>
                  <a:srgbClr val="FF0000"/>
                </a:solidFill>
                <a:latin typeface="Tahoma" pitchFamily="34" charset="0"/>
              </a:rPr>
              <a:t>الإشكال البيانية</a:t>
            </a:r>
            <a:r>
              <a:rPr lang="ar-AE" sz="2800" b="1" dirty="0">
                <a:latin typeface="Tahoma" pitchFamily="34" charset="0"/>
              </a:rPr>
              <a:t>                    </a:t>
            </a:r>
            <a:r>
              <a:rPr lang="ar-AE" sz="2800" b="1" dirty="0" smtClean="0">
                <a:solidFill>
                  <a:srgbClr val="CC00CC"/>
                </a:solidFill>
                <a:latin typeface="Tahoma" pitchFamily="34" charset="0"/>
              </a:rPr>
              <a:t>  </a:t>
            </a:r>
            <a:endParaRPr lang="ar-AE" sz="2800" b="1" dirty="0">
              <a:solidFill>
                <a:srgbClr val="CC00CC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000" b="1" dirty="0">
                <a:solidFill>
                  <a:srgbClr val="CC00CC"/>
                </a:solidFill>
                <a:latin typeface="Tahoma" pitchFamily="34" charset="0"/>
              </a:rPr>
              <a:t>              </a:t>
            </a:r>
            <a:r>
              <a:rPr lang="en-US" sz="2000" b="1" dirty="0" smtClean="0">
                <a:solidFill>
                  <a:srgbClr val="CC00CC"/>
                </a:solidFill>
                <a:latin typeface="Tahoma" pitchFamily="34" charset="0"/>
              </a:rPr>
              <a:t> </a:t>
            </a:r>
            <a:r>
              <a:rPr lang="en-US" sz="2400" b="1" dirty="0">
                <a:solidFill>
                  <a:srgbClr val="CC00CC"/>
                </a:solidFill>
                <a:latin typeface="Tahoma" pitchFamily="34" charset="0"/>
              </a:rPr>
              <a:t>Bar chart </a:t>
            </a:r>
            <a:r>
              <a:rPr lang="ar-AE" sz="2400" b="1" dirty="0" smtClean="0">
                <a:solidFill>
                  <a:srgbClr val="CC00CC"/>
                </a:solidFill>
                <a:latin typeface="Tahoma" pitchFamily="34" charset="0"/>
              </a:rPr>
              <a:t>ا</a:t>
            </a:r>
            <a:r>
              <a:rPr lang="ar-SA" sz="2400" b="1" dirty="0" smtClean="0">
                <a:solidFill>
                  <a:srgbClr val="CC00CC"/>
                </a:solidFill>
                <a:latin typeface="Tahoma" pitchFamily="34" charset="0"/>
              </a:rPr>
              <a:t>لأعمدة</a:t>
            </a:r>
            <a:r>
              <a:rPr lang="ar-AE" sz="2400" b="1" dirty="0" smtClean="0">
                <a:solidFill>
                  <a:srgbClr val="CC00CC"/>
                </a:solidFill>
                <a:latin typeface="Tahoma" pitchFamily="34" charset="0"/>
              </a:rPr>
              <a:t> التكرار</a:t>
            </a:r>
            <a:r>
              <a:rPr lang="ar-SA" sz="2400" b="1" dirty="0" err="1" smtClean="0">
                <a:solidFill>
                  <a:srgbClr val="CC00CC"/>
                </a:solidFill>
                <a:latin typeface="Tahoma" pitchFamily="34" charset="0"/>
              </a:rPr>
              <a:t>ية</a:t>
            </a:r>
            <a:r>
              <a:rPr lang="en-US" sz="2400" b="1" dirty="0" smtClean="0">
                <a:solidFill>
                  <a:srgbClr val="CC00CC"/>
                </a:solidFill>
                <a:latin typeface="Tahoma" pitchFamily="34" charset="0"/>
              </a:rPr>
              <a:t> </a:t>
            </a:r>
            <a:r>
              <a:rPr lang="en-US" sz="2000" b="1" dirty="0" smtClean="0">
                <a:latin typeface="Tahoma" pitchFamily="34" charset="0"/>
              </a:rPr>
              <a:t>-</a:t>
            </a:r>
            <a:endParaRPr lang="ar-AE" sz="2000" b="1" dirty="0">
              <a:latin typeface="Tahoma" pitchFamily="34" charset="0"/>
            </a:endParaRPr>
          </a:p>
          <a:p>
            <a:pPr algn="ctr" rtl="0">
              <a:defRPr/>
            </a:pPr>
            <a:r>
              <a:rPr lang="en-US" sz="2000" b="1" dirty="0">
                <a:latin typeface="Tahoma" pitchFamily="34" charset="0"/>
              </a:rPr>
              <a:t>                   </a:t>
            </a:r>
            <a:r>
              <a:rPr lang="en-US" sz="2000" b="1" dirty="0" smtClean="0">
                <a:latin typeface="Tahoma" pitchFamily="34" charset="0"/>
              </a:rPr>
              <a:t> </a:t>
            </a:r>
            <a:r>
              <a:rPr lang="en-US" sz="2400" b="1" dirty="0">
                <a:solidFill>
                  <a:srgbClr val="669900"/>
                </a:solidFill>
                <a:latin typeface="Tahoma" pitchFamily="34" charset="0"/>
              </a:rPr>
              <a:t>Pie chart </a:t>
            </a:r>
            <a:r>
              <a:rPr lang="ar-AE" sz="2400" b="1" dirty="0">
                <a:solidFill>
                  <a:srgbClr val="669900"/>
                </a:solidFill>
                <a:latin typeface="Tahoma" pitchFamily="34" charset="0"/>
              </a:rPr>
              <a:t>الشكل </a:t>
            </a:r>
            <a:r>
              <a:rPr lang="ar-AE" sz="2400" b="1" dirty="0" smtClean="0">
                <a:solidFill>
                  <a:srgbClr val="669900"/>
                </a:solidFill>
                <a:latin typeface="Tahoma" pitchFamily="34" charset="0"/>
              </a:rPr>
              <a:t>البياني</a:t>
            </a:r>
            <a:r>
              <a:rPr lang="en-US" sz="2400" b="1" dirty="0" smtClean="0">
                <a:solidFill>
                  <a:srgbClr val="669900"/>
                </a:solidFill>
                <a:latin typeface="Tahoma" pitchFamily="34" charset="0"/>
              </a:rPr>
              <a:t> </a:t>
            </a:r>
            <a:r>
              <a:rPr lang="en-US" sz="2000" b="1" dirty="0" smtClean="0">
                <a:latin typeface="Tahoma" pitchFamily="34" charset="0"/>
              </a:rPr>
              <a:t>-</a:t>
            </a:r>
            <a:endParaRPr lang="ar-AE" sz="2000" b="1" dirty="0"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b="1" dirty="0" smtClean="0">
                <a:latin typeface="Tahoma" pitchFamily="34" charset="0"/>
              </a:rPr>
              <a:t>Logistic </a:t>
            </a:r>
            <a:r>
              <a:rPr lang="en-US" sz="2400" b="1" dirty="0" err="1" smtClean="0">
                <a:latin typeface="Tahoma" pitchFamily="34" charset="0"/>
              </a:rPr>
              <a:t>Reg</a:t>
            </a:r>
            <a:r>
              <a:rPr lang="ar-SA" sz="2400" b="1" dirty="0" smtClean="0">
                <a:latin typeface="Tahoma" pitchFamily="34" charset="0"/>
              </a:rPr>
              <a:t> - الانحدار اللوجيستي </a:t>
            </a:r>
            <a:endParaRPr lang="ar-AE" sz="2400" b="1" dirty="0"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b="1" dirty="0" smtClean="0">
                <a:latin typeface="Tahoma" pitchFamily="34" charset="0"/>
              </a:rPr>
              <a:t>SEM </a:t>
            </a:r>
            <a:r>
              <a:rPr lang="ar-SA" sz="2400" b="1" dirty="0" smtClean="0">
                <a:latin typeface="Tahoma" pitchFamily="34" charset="0"/>
              </a:rPr>
              <a:t>- نموذج المعادلات البنائية</a:t>
            </a:r>
            <a:endParaRPr lang="en-US" sz="2800" b="1" dirty="0">
              <a:latin typeface="Tahoma" pitchFamily="34" charset="0"/>
            </a:endParaRP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0" y="1066801"/>
            <a:ext cx="5903384" cy="4667250"/>
          </a:xfrm>
          <a:prstGeom prst="rect">
            <a:avLst/>
          </a:prstGeom>
          <a:gradFill rotWithShape="1">
            <a:gsLst>
              <a:gs pos="0">
                <a:srgbClr val="FFD866">
                  <a:alpha val="60999"/>
                </a:srgbClr>
              </a:gs>
              <a:gs pos="100000">
                <a:srgbClr val="FF99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 rtl="0">
              <a:defRPr/>
            </a:pPr>
            <a:r>
              <a:rPr lang="ar-AE" sz="2400" dirty="0">
                <a:solidFill>
                  <a:srgbClr val="FF0066"/>
                </a:solidFill>
                <a:latin typeface="Tahoma" pitchFamily="34" charset="0"/>
              </a:rPr>
              <a:t>الإحصائيات</a:t>
            </a:r>
            <a:r>
              <a:rPr lang="ar-AE" sz="2400" dirty="0">
                <a:latin typeface="Tahoma" pitchFamily="34" charset="0"/>
              </a:rPr>
              <a:t> </a:t>
            </a:r>
            <a:r>
              <a:rPr lang="ar-AE" sz="2800" dirty="0">
                <a:latin typeface="Tahoma" pitchFamily="34" charset="0"/>
              </a:rPr>
              <a:t>                      </a:t>
            </a:r>
            <a:endParaRPr lang="en-US" sz="2800" dirty="0"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dirty="0">
                <a:latin typeface="Tahoma" pitchFamily="34" charset="0"/>
              </a:rPr>
              <a:t>                </a:t>
            </a:r>
            <a:r>
              <a:rPr lang="en-US" sz="2400" dirty="0">
                <a:solidFill>
                  <a:srgbClr val="CC00CC"/>
                </a:solidFill>
                <a:latin typeface="Tahoma" pitchFamily="34" charset="0"/>
              </a:rPr>
              <a:t>Mean </a:t>
            </a:r>
            <a:r>
              <a:rPr lang="ar-SA" sz="2400" dirty="0">
                <a:solidFill>
                  <a:srgbClr val="CC00CC"/>
                </a:solidFill>
                <a:latin typeface="Tahoma" pitchFamily="34" charset="0"/>
              </a:rPr>
              <a:t>المتوسط </a:t>
            </a:r>
            <a:r>
              <a:rPr lang="en-US" sz="2400" dirty="0">
                <a:solidFill>
                  <a:srgbClr val="CC00CC"/>
                </a:solidFill>
                <a:latin typeface="Tahoma" pitchFamily="34" charset="0"/>
              </a:rPr>
              <a:t>–</a:t>
            </a:r>
            <a:endParaRPr lang="ar-SA" sz="2400" dirty="0">
              <a:solidFill>
                <a:srgbClr val="CC00CC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dirty="0">
                <a:solidFill>
                  <a:srgbClr val="800000"/>
                </a:solidFill>
                <a:latin typeface="Tahoma" pitchFamily="34" charset="0"/>
              </a:rPr>
              <a:t>           SD</a:t>
            </a:r>
            <a:r>
              <a:rPr lang="ar-SA" sz="2400" dirty="0">
                <a:solidFill>
                  <a:srgbClr val="800000"/>
                </a:solidFill>
                <a:latin typeface="Tahoma" pitchFamily="34" charset="0"/>
              </a:rPr>
              <a:t>الانحراف المعياري</a:t>
            </a:r>
            <a:r>
              <a:rPr lang="ar-SA" sz="24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-</a:t>
            </a:r>
            <a:endParaRPr lang="ar-SA" sz="2400" dirty="0">
              <a:latin typeface="Tahoma" pitchFamily="34" charset="0"/>
            </a:endParaRPr>
          </a:p>
          <a:p>
            <a:pPr algn="ctr" rtl="0">
              <a:defRPr/>
            </a:pPr>
            <a:r>
              <a:rPr lang="en-US" sz="2800" dirty="0">
                <a:solidFill>
                  <a:srgbClr val="0000FF"/>
                </a:solidFill>
                <a:latin typeface="Tahoma" pitchFamily="34" charset="0"/>
              </a:rPr>
              <a:t>           Variance </a:t>
            </a:r>
            <a:r>
              <a:rPr lang="ar-AE" sz="2800" dirty="0">
                <a:solidFill>
                  <a:srgbClr val="0000FF"/>
                </a:solidFill>
                <a:latin typeface="Tahoma" pitchFamily="34" charset="0"/>
              </a:rPr>
              <a:t>التباين</a:t>
            </a:r>
            <a:r>
              <a:rPr lang="en-US" sz="2800" dirty="0">
                <a:solidFill>
                  <a:srgbClr val="0000FF"/>
                </a:solidFill>
                <a:latin typeface="Tahoma" pitchFamily="34" charset="0"/>
              </a:rPr>
              <a:t>-</a:t>
            </a:r>
          </a:p>
          <a:p>
            <a:pPr algn="ctr" rtl="0">
              <a:defRPr/>
            </a:pPr>
            <a:r>
              <a:rPr lang="en-US" sz="2400" dirty="0">
                <a:solidFill>
                  <a:srgbClr val="000000"/>
                </a:solidFill>
                <a:latin typeface="Tahoma" pitchFamily="34" charset="0"/>
              </a:rPr>
              <a:t>                   Range </a:t>
            </a:r>
            <a:r>
              <a:rPr lang="ar-AE" sz="2400" dirty="0">
                <a:solidFill>
                  <a:srgbClr val="000000"/>
                </a:solidFill>
                <a:latin typeface="Tahoma" pitchFamily="34" charset="0"/>
              </a:rPr>
              <a:t>المدى</a:t>
            </a:r>
            <a:r>
              <a:rPr lang="en-US" sz="2400" dirty="0">
                <a:solidFill>
                  <a:srgbClr val="000000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000000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dirty="0">
                <a:solidFill>
                  <a:srgbClr val="FF0000"/>
                </a:solidFill>
                <a:latin typeface="Tahoma" pitchFamily="34" charset="0"/>
              </a:rPr>
              <a:t>                 R</a:t>
            </a:r>
            <a:r>
              <a:rPr lang="ar-AE" sz="2400" dirty="0">
                <a:solidFill>
                  <a:srgbClr val="FF0000"/>
                </a:solidFill>
                <a:latin typeface="Tahoma" pitchFamily="34" charset="0"/>
              </a:rPr>
              <a:t>معامل الارتباط</a:t>
            </a:r>
            <a:r>
              <a:rPr lang="ar-AE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ahoma" pitchFamily="34" charset="0"/>
              </a:rPr>
              <a:t>-</a:t>
            </a:r>
            <a:endParaRPr lang="ar-AE" sz="2800" dirty="0">
              <a:solidFill>
                <a:srgbClr val="FF0000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dirty="0">
                <a:solidFill>
                  <a:srgbClr val="FF6600"/>
                </a:solidFill>
                <a:latin typeface="Tahoma" pitchFamily="34" charset="0"/>
              </a:rPr>
              <a:t>                 R2</a:t>
            </a:r>
            <a:r>
              <a:rPr lang="ar-AE" sz="2400" dirty="0">
                <a:solidFill>
                  <a:srgbClr val="FF6600"/>
                </a:solidFill>
                <a:latin typeface="Tahoma" pitchFamily="34" charset="0"/>
              </a:rPr>
              <a:t>معامل التحديد </a:t>
            </a:r>
            <a:r>
              <a:rPr lang="en-US" sz="2400" dirty="0">
                <a:solidFill>
                  <a:srgbClr val="FF6600"/>
                </a:solidFill>
                <a:latin typeface="Tahoma" pitchFamily="34" charset="0"/>
              </a:rPr>
              <a:t>-</a:t>
            </a:r>
            <a:endParaRPr lang="ar-AE" sz="2400" dirty="0">
              <a:solidFill>
                <a:srgbClr val="FF6600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ar-AE" sz="2400" dirty="0">
                <a:solidFill>
                  <a:srgbClr val="000000"/>
                </a:solidFill>
                <a:latin typeface="Tahoma" pitchFamily="34" charset="0"/>
              </a:rPr>
              <a:t>الأشكال البيانية</a:t>
            </a:r>
            <a:r>
              <a:rPr lang="ar-AE" sz="2400" dirty="0">
                <a:latin typeface="Tahoma" pitchFamily="34" charset="0"/>
              </a:rPr>
              <a:t>                    </a:t>
            </a:r>
          </a:p>
          <a:p>
            <a:pPr algn="ctr" rtl="0">
              <a:defRPr/>
            </a:pPr>
            <a:r>
              <a:rPr lang="en-US" sz="2400" dirty="0">
                <a:solidFill>
                  <a:srgbClr val="000000"/>
                </a:solidFill>
                <a:latin typeface="Tahoma" pitchFamily="34" charset="0"/>
              </a:rPr>
              <a:t>Histogram </a:t>
            </a:r>
            <a:r>
              <a:rPr lang="ar-AE" sz="2400" dirty="0">
                <a:solidFill>
                  <a:srgbClr val="000000"/>
                </a:solidFill>
                <a:latin typeface="Tahoma" pitchFamily="34" charset="0"/>
              </a:rPr>
              <a:t>المدرج التكراري</a:t>
            </a:r>
          </a:p>
          <a:p>
            <a:pPr algn="ctr" rtl="0">
              <a:defRPr/>
            </a:pPr>
            <a:r>
              <a:rPr lang="en-US" sz="2400" dirty="0">
                <a:solidFill>
                  <a:srgbClr val="333300"/>
                </a:solidFill>
                <a:latin typeface="Tahoma" pitchFamily="34" charset="0"/>
              </a:rPr>
              <a:t>Normal curve</a:t>
            </a:r>
            <a:r>
              <a:rPr lang="en-US" sz="2800" dirty="0">
                <a:solidFill>
                  <a:srgbClr val="333300"/>
                </a:solidFill>
                <a:latin typeface="Tahoma" pitchFamily="34" charset="0"/>
              </a:rPr>
              <a:t> </a:t>
            </a:r>
            <a:r>
              <a:rPr lang="ar-AE" sz="2400" dirty="0">
                <a:solidFill>
                  <a:srgbClr val="333300"/>
                </a:solidFill>
                <a:latin typeface="Tahoma" pitchFamily="34" charset="0"/>
              </a:rPr>
              <a:t>المنحنى الطبيعي </a:t>
            </a:r>
          </a:p>
          <a:p>
            <a:pPr algn="ctr" rtl="0">
              <a:defRPr/>
            </a:pPr>
            <a:r>
              <a:rPr lang="en-US" sz="2400" dirty="0" smtClean="0">
                <a:solidFill>
                  <a:srgbClr val="333300"/>
                </a:solidFill>
                <a:latin typeface="Tahoma" pitchFamily="34" charset="0"/>
              </a:rPr>
              <a:t>Linear </a:t>
            </a:r>
            <a:r>
              <a:rPr lang="en-US" sz="2400" dirty="0" err="1" smtClean="0">
                <a:solidFill>
                  <a:srgbClr val="333300"/>
                </a:solidFill>
                <a:latin typeface="Tahoma" pitchFamily="34" charset="0"/>
              </a:rPr>
              <a:t>Reg</a:t>
            </a:r>
            <a:r>
              <a:rPr lang="en-US" sz="2400" dirty="0" smtClean="0">
                <a:solidFill>
                  <a:srgbClr val="333300"/>
                </a:solidFill>
                <a:latin typeface="Tahoma" pitchFamily="34" charset="0"/>
              </a:rPr>
              <a:t> </a:t>
            </a:r>
            <a:r>
              <a:rPr lang="ar-SA" sz="2400" dirty="0" smtClean="0">
                <a:solidFill>
                  <a:srgbClr val="333300"/>
                </a:solidFill>
                <a:latin typeface="Tahoma" pitchFamily="34" charset="0"/>
              </a:rPr>
              <a:t>الانحدار الخطي</a:t>
            </a:r>
            <a:endParaRPr lang="en-US" sz="2400" dirty="0" smtClean="0">
              <a:solidFill>
                <a:srgbClr val="333300"/>
              </a:solidFill>
              <a:latin typeface="Tahoma" pitchFamily="34" charset="0"/>
            </a:endParaRPr>
          </a:p>
          <a:p>
            <a:pPr algn="ctr" rtl="0">
              <a:defRPr/>
            </a:pPr>
            <a:r>
              <a:rPr lang="en-US" sz="2400" dirty="0" smtClean="0">
                <a:solidFill>
                  <a:srgbClr val="333300"/>
                </a:solidFill>
                <a:latin typeface="Tahoma" pitchFamily="34" charset="0"/>
              </a:rPr>
              <a:t>Scatter </a:t>
            </a:r>
            <a:r>
              <a:rPr lang="en-US" sz="2400" dirty="0">
                <a:solidFill>
                  <a:srgbClr val="333300"/>
                </a:solidFill>
                <a:latin typeface="Tahoma" pitchFamily="34" charset="0"/>
              </a:rPr>
              <a:t>plot </a:t>
            </a:r>
            <a:r>
              <a:rPr lang="ar-AE" sz="2400" dirty="0" smtClean="0">
                <a:solidFill>
                  <a:srgbClr val="333300"/>
                </a:solidFill>
                <a:latin typeface="Tahoma" pitchFamily="34" charset="0"/>
              </a:rPr>
              <a:t>شكل </a:t>
            </a:r>
            <a:r>
              <a:rPr lang="ar-AE" sz="2400" dirty="0">
                <a:solidFill>
                  <a:srgbClr val="333300"/>
                </a:solidFill>
                <a:latin typeface="Tahoma" pitchFamily="34" charset="0"/>
              </a:rPr>
              <a:t>التشتت</a:t>
            </a:r>
          </a:p>
          <a:p>
            <a:pPr algn="ctr" rtl="0">
              <a:defRPr/>
            </a:pPr>
            <a:endParaRPr lang="en-US" sz="2400" dirty="0">
              <a:solidFill>
                <a:srgbClr val="333300"/>
              </a:solidFill>
              <a:latin typeface="Tahoma" pitchFamily="34" charset="0"/>
            </a:endParaRPr>
          </a:p>
        </p:txBody>
      </p:sp>
      <p:sp>
        <p:nvSpPr>
          <p:cNvPr id="13329" name="Line 7"/>
          <p:cNvSpPr>
            <a:spLocks noChangeShapeType="1"/>
          </p:cNvSpPr>
          <p:nvPr/>
        </p:nvSpPr>
        <p:spPr bwMode="auto">
          <a:xfrm>
            <a:off x="2844800" y="1295400"/>
            <a:ext cx="287866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3330" name="Line 8"/>
          <p:cNvSpPr>
            <a:spLocks noChangeShapeType="1"/>
          </p:cNvSpPr>
          <p:nvPr/>
        </p:nvSpPr>
        <p:spPr bwMode="auto">
          <a:xfrm>
            <a:off x="10128251" y="1905000"/>
            <a:ext cx="2063749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31081" name="AutoShape 9"/>
          <p:cNvSpPr>
            <a:spLocks noChangeArrowheads="1"/>
          </p:cNvSpPr>
          <p:nvPr/>
        </p:nvSpPr>
        <p:spPr bwMode="auto">
          <a:xfrm>
            <a:off x="4978401" y="5638801"/>
            <a:ext cx="2688167" cy="141287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ahoma" pitchFamily="34" charset="0"/>
              </a:rPr>
              <a:t>SPSS</a:t>
            </a:r>
          </a:p>
        </p:txBody>
      </p:sp>
      <p:sp>
        <p:nvSpPr>
          <p:cNvPr id="131082" name="AutoShape 10"/>
          <p:cNvSpPr>
            <a:spLocks noChangeArrowheads="1"/>
          </p:cNvSpPr>
          <p:nvPr/>
        </p:nvSpPr>
        <p:spPr bwMode="auto">
          <a:xfrm>
            <a:off x="6191252" y="1125538"/>
            <a:ext cx="385233" cy="4248150"/>
          </a:xfrm>
          <a:prstGeom prst="downArrow">
            <a:avLst>
              <a:gd name="adj1" fmla="val 50000"/>
              <a:gd name="adj2" fmla="val 367582"/>
            </a:avLst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ar-SA"/>
          </a:p>
        </p:txBody>
      </p:sp>
      <p:sp>
        <p:nvSpPr>
          <p:cNvPr id="13337" name="AutoShape 11"/>
          <p:cNvSpPr>
            <a:spLocks noChangeArrowheads="1"/>
          </p:cNvSpPr>
          <p:nvPr/>
        </p:nvSpPr>
        <p:spPr bwMode="auto">
          <a:xfrm>
            <a:off x="8208434" y="476251"/>
            <a:ext cx="768351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FFAB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38" name="AutoShape 12"/>
          <p:cNvSpPr>
            <a:spLocks noChangeArrowheads="1"/>
          </p:cNvSpPr>
          <p:nvPr/>
        </p:nvSpPr>
        <p:spPr bwMode="auto">
          <a:xfrm>
            <a:off x="3695700" y="404814"/>
            <a:ext cx="863600" cy="71437"/>
          </a:xfrm>
          <a:prstGeom prst="leftArrow">
            <a:avLst>
              <a:gd name="adj1" fmla="val 50000"/>
              <a:gd name="adj2" fmla="val 226668"/>
            </a:avLst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39" name="Line 13"/>
          <p:cNvSpPr>
            <a:spLocks noChangeShapeType="1"/>
          </p:cNvSpPr>
          <p:nvPr/>
        </p:nvSpPr>
        <p:spPr bwMode="auto">
          <a:xfrm>
            <a:off x="9552517" y="4038600"/>
            <a:ext cx="2639483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13340" name="Line 14"/>
          <p:cNvSpPr>
            <a:spLocks noChangeShapeType="1"/>
          </p:cNvSpPr>
          <p:nvPr/>
        </p:nvSpPr>
        <p:spPr bwMode="auto">
          <a:xfrm>
            <a:off x="2946401" y="4038600"/>
            <a:ext cx="297603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Oval 2"/>
          <p:cNvSpPr>
            <a:spLocks noChangeArrowheads="1"/>
          </p:cNvSpPr>
          <p:nvPr/>
        </p:nvSpPr>
        <p:spPr bwMode="auto">
          <a:xfrm>
            <a:off x="1" y="2997200"/>
            <a:ext cx="2639484" cy="1584325"/>
          </a:xfrm>
          <a:prstGeom prst="ellipse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EFCFC"/>
                </a:solidFill>
                <a:latin typeface="Tahoma" pitchFamily="34" charset="0"/>
              </a:rPr>
              <a:t>اختبار الإحصائية</a:t>
            </a:r>
          </a:p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Testing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 rot="475331">
            <a:off x="3460751" y="2286000"/>
            <a:ext cx="3456516" cy="3327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-Z test          </a:t>
            </a:r>
          </a:p>
          <a:p>
            <a:pPr algn="ctr">
              <a:buFontTx/>
              <a:buChar char="-"/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T test          </a:t>
            </a:r>
          </a:p>
          <a:p>
            <a:pPr algn="ctr">
              <a:buFontTx/>
              <a:buChar char="-"/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F (ANOVA) test</a:t>
            </a:r>
          </a:p>
          <a:p>
            <a:pPr algn="ctr">
              <a:defRPr/>
            </a:pP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-X</a:t>
            </a:r>
            <a:r>
              <a:rPr lang="en-US" sz="2800" dirty="0">
                <a:solidFill>
                  <a:srgbClr val="FFCC66"/>
                </a:solidFill>
                <a:latin typeface="Tahoma" pitchFamily="34" charset="0"/>
                <a:cs typeface="Tahoma" pitchFamily="34" charset="0"/>
              </a:rPr>
              <a:t>²</a:t>
            </a:r>
            <a:r>
              <a:rPr lang="en-US" sz="2800" dirty="0">
                <a:solidFill>
                  <a:srgbClr val="FFCC66"/>
                </a:solidFill>
                <a:latin typeface="Tahoma" pitchFamily="34" charset="0"/>
              </a:rPr>
              <a:t> test         </a:t>
            </a:r>
          </a:p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buFontTx/>
              <a:buChar char="-"/>
              <a:defRPr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134148" name="AutoShape 4"/>
          <p:cNvSpPr>
            <a:spLocks noChangeArrowheads="1"/>
          </p:cNvSpPr>
          <p:nvPr/>
        </p:nvSpPr>
        <p:spPr bwMode="auto">
          <a:xfrm>
            <a:off x="2544234" y="3644900"/>
            <a:ext cx="1056217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FFFFFF"/>
              </a:gs>
              <a:gs pos="50000">
                <a:srgbClr val="000054"/>
              </a:gs>
              <a:gs pos="100000">
                <a:srgbClr val="FFFFFF"/>
              </a:gs>
            </a:gsLst>
            <a:lin ang="18900000" scaled="1"/>
          </a:gradFill>
          <a:ln w="9525">
            <a:solidFill>
              <a:srgbClr val="00005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5" name="Line 5"/>
          <p:cNvSpPr>
            <a:spLocks noChangeShapeType="1"/>
          </p:cNvSpPr>
          <p:nvPr/>
        </p:nvSpPr>
        <p:spPr bwMode="auto">
          <a:xfrm flipV="1">
            <a:off x="6959601" y="3213101"/>
            <a:ext cx="67310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9466" name="Line 6"/>
          <p:cNvSpPr>
            <a:spLocks noChangeShapeType="1"/>
          </p:cNvSpPr>
          <p:nvPr/>
        </p:nvSpPr>
        <p:spPr bwMode="auto">
          <a:xfrm>
            <a:off x="6864351" y="4652963"/>
            <a:ext cx="575733" cy="360362"/>
          </a:xfrm>
          <a:prstGeom prst="line">
            <a:avLst/>
          </a:prstGeom>
          <a:noFill/>
          <a:ln w="9525">
            <a:solidFill>
              <a:srgbClr val="180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7535333" y="1484313"/>
            <a:ext cx="1441451" cy="2087562"/>
          </a:xfrm>
          <a:prstGeom prst="ellipse">
            <a:avLst/>
          </a:prstGeom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FFF66"/>
                </a:solidFill>
                <a:latin typeface="Tahoma" pitchFamily="34" charset="0"/>
              </a:rPr>
              <a:t>P.v</a:t>
            </a:r>
            <a:r>
              <a:rPr lang="en-US" sz="2800" dirty="0">
                <a:solidFill>
                  <a:srgbClr val="FFFF66"/>
                </a:solidFill>
                <a:latin typeface="Tahoma" pitchFamily="34" charset="0"/>
              </a:rPr>
              <a:t>&gt;</a:t>
            </a:r>
            <a:r>
              <a:rPr lang="el-GR" sz="2800" dirty="0">
                <a:solidFill>
                  <a:srgbClr val="FFFF66"/>
                </a:solidFill>
              </a:rPr>
              <a:t>α</a:t>
            </a:r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7535333" y="4076700"/>
            <a:ext cx="1441451" cy="2160588"/>
          </a:xfrm>
          <a:prstGeom prst="ellipse">
            <a:avLst/>
          </a:prstGeom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EFC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P.v</a:t>
            </a:r>
            <a:r>
              <a:rPr lang="en-US" sz="2800" dirty="0">
                <a:solidFill>
                  <a:srgbClr val="FEFC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≤</a:t>
            </a:r>
            <a:r>
              <a:rPr lang="el-GR" sz="2800" dirty="0">
                <a:solidFill>
                  <a:srgbClr val="FEFCF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α</a:t>
            </a:r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9647768" y="908050"/>
            <a:ext cx="2544233" cy="273685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2400" dirty="0">
                <a:solidFill>
                  <a:srgbClr val="FFFF66"/>
                </a:solidFill>
                <a:latin typeface="Tahoma" pitchFamily="34" charset="0"/>
              </a:rPr>
              <a:t>نقبل فرضية العدم</a:t>
            </a:r>
          </a:p>
          <a:p>
            <a:pPr algn="ctr">
              <a:defRPr/>
            </a:pPr>
            <a:r>
              <a:rPr lang="en-US" sz="2800" dirty="0">
                <a:solidFill>
                  <a:srgbClr val="FFFF66"/>
                </a:solidFill>
                <a:latin typeface="Tahoma" pitchFamily="34" charset="0"/>
              </a:rPr>
              <a:t>Null hypo</a:t>
            </a:r>
          </a:p>
        </p:txBody>
      </p:sp>
      <p:sp>
        <p:nvSpPr>
          <p:cNvPr id="19474" name="Line 10"/>
          <p:cNvSpPr>
            <a:spLocks noChangeShapeType="1"/>
          </p:cNvSpPr>
          <p:nvPr/>
        </p:nvSpPr>
        <p:spPr bwMode="auto">
          <a:xfrm>
            <a:off x="8976784" y="2420938"/>
            <a:ext cx="7683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9647768" y="4005264"/>
            <a:ext cx="2544233" cy="2852737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2400" dirty="0">
                <a:solidFill>
                  <a:srgbClr val="EFD7D5"/>
                </a:solidFill>
                <a:latin typeface="Tahoma" pitchFamily="34" charset="0"/>
              </a:rPr>
              <a:t>نرفض فرضية العدم</a:t>
            </a:r>
          </a:p>
          <a:p>
            <a:pPr algn="ctr">
              <a:defRPr/>
            </a:pPr>
            <a:r>
              <a:rPr lang="en-US" sz="2000" dirty="0">
                <a:solidFill>
                  <a:srgbClr val="EFD7D5"/>
                </a:solidFill>
                <a:latin typeface="Tahoma" pitchFamily="34" charset="0"/>
              </a:rPr>
              <a:t>Alternative hypo</a:t>
            </a:r>
          </a:p>
        </p:txBody>
      </p:sp>
      <p:sp>
        <p:nvSpPr>
          <p:cNvPr id="19478" name="Line 12"/>
          <p:cNvSpPr>
            <a:spLocks noChangeShapeType="1"/>
          </p:cNvSpPr>
          <p:nvPr/>
        </p:nvSpPr>
        <p:spPr bwMode="auto">
          <a:xfrm>
            <a:off x="9072034" y="5300663"/>
            <a:ext cx="5757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Oval 2"/>
          <p:cNvSpPr>
            <a:spLocks noChangeArrowheads="1"/>
          </p:cNvSpPr>
          <p:nvPr/>
        </p:nvSpPr>
        <p:spPr bwMode="auto">
          <a:xfrm rot="1285359">
            <a:off x="1583267" y="333375"/>
            <a:ext cx="3934884" cy="914400"/>
          </a:xfrm>
          <a:prstGeom prst="ellipse">
            <a:avLst/>
          </a:prstGeom>
          <a:solidFill>
            <a:srgbClr val="0070C0"/>
          </a:solidFill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Data</a:t>
            </a:r>
          </a:p>
        </p:txBody>
      </p:sp>
      <p:sp>
        <p:nvSpPr>
          <p:cNvPr id="137219" name="Oval 3"/>
          <p:cNvSpPr>
            <a:spLocks noChangeArrowheads="1"/>
          </p:cNvSpPr>
          <p:nvPr/>
        </p:nvSpPr>
        <p:spPr bwMode="auto">
          <a:xfrm rot="924655">
            <a:off x="527051" y="1196975"/>
            <a:ext cx="3934883" cy="914400"/>
          </a:xfrm>
          <a:prstGeom prst="ellipse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chemeClr val="tx1">
                    <a:lumMod val="10000"/>
                    <a:lumOff val="90000"/>
                  </a:schemeClr>
                </a:solidFill>
                <a:latin typeface="Tahoma" pitchFamily="34" charset="0"/>
              </a:rPr>
              <a:t>Variables</a:t>
            </a:r>
          </a:p>
        </p:txBody>
      </p:sp>
      <p:sp>
        <p:nvSpPr>
          <p:cNvPr id="137220" name="Oval 4"/>
          <p:cNvSpPr>
            <a:spLocks noChangeArrowheads="1"/>
          </p:cNvSpPr>
          <p:nvPr/>
        </p:nvSpPr>
        <p:spPr bwMode="auto">
          <a:xfrm rot="404110">
            <a:off x="431800" y="2420938"/>
            <a:ext cx="4032251" cy="914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chemeClr val="tx1">
                    <a:lumMod val="25000"/>
                    <a:lumOff val="75000"/>
                  </a:schemeClr>
                </a:solidFill>
                <a:latin typeface="Tahoma" pitchFamily="34" charset="0"/>
              </a:rPr>
              <a:t>Estimation</a:t>
            </a:r>
          </a:p>
        </p:txBody>
      </p:sp>
      <p:sp>
        <p:nvSpPr>
          <p:cNvPr id="137221" name="Oval 5"/>
          <p:cNvSpPr>
            <a:spLocks noChangeArrowheads="1"/>
          </p:cNvSpPr>
          <p:nvPr/>
        </p:nvSpPr>
        <p:spPr bwMode="auto">
          <a:xfrm>
            <a:off x="431800" y="3573463"/>
            <a:ext cx="3937000" cy="914400"/>
          </a:xfrm>
          <a:prstGeom prst="ellipse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FFC000"/>
                </a:solidFill>
                <a:latin typeface="Tahoma" pitchFamily="34" charset="0"/>
              </a:rPr>
              <a:t>Statistics</a:t>
            </a:r>
          </a:p>
        </p:txBody>
      </p:sp>
      <p:sp>
        <p:nvSpPr>
          <p:cNvPr id="137222" name="Oval 6"/>
          <p:cNvSpPr>
            <a:spLocks noChangeArrowheads="1"/>
          </p:cNvSpPr>
          <p:nvPr/>
        </p:nvSpPr>
        <p:spPr bwMode="auto">
          <a:xfrm rot="-1017659">
            <a:off x="604399" y="4656931"/>
            <a:ext cx="3744383" cy="914400"/>
          </a:xfrm>
          <a:prstGeom prst="ellipse">
            <a:avLst/>
          </a:prstGeom>
          <a:ln>
            <a:noFill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800" dirty="0">
                <a:solidFill>
                  <a:srgbClr val="FEFCFC"/>
                </a:solidFill>
                <a:latin typeface="Tahoma" pitchFamily="34" charset="0"/>
              </a:rPr>
              <a:t>Testing</a:t>
            </a:r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 rot="20200649">
            <a:off x="1648249" y="5434007"/>
            <a:ext cx="4055399" cy="1098474"/>
          </a:xfrm>
          <a:prstGeom prst="ellipse">
            <a:avLst/>
          </a:prstGeom>
          <a:solidFill>
            <a:srgbClr val="E88A00"/>
          </a:solidFill>
          <a:ln w="9525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Analysis</a:t>
            </a:r>
          </a:p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&amp; Representation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 rot="21342357">
            <a:off x="2547889" y="1885715"/>
            <a:ext cx="10725223" cy="3067936"/>
          </a:xfrm>
          <a:prstGeom prst="rect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LeftFacing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2800" b="1" i="1" u="sng" dirty="0">
                <a:solidFill>
                  <a:srgbClr val="0070C0"/>
                </a:solidFill>
                <a:latin typeface="Tahoma" pitchFamily="34" charset="0"/>
              </a:rPr>
              <a:t>The final result </a:t>
            </a: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is not just a number</a:t>
            </a:r>
          </a:p>
          <a:p>
            <a:pPr algn="ctr">
              <a:defRPr/>
            </a:pP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it’s a complete picture for what </a:t>
            </a:r>
          </a:p>
          <a:p>
            <a:pPr algn="ctr">
              <a:defRPr/>
            </a:pP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The data are </a:t>
            </a:r>
            <a:r>
              <a:rPr lang="en-US" sz="2800" dirty="0">
                <a:solidFill>
                  <a:srgbClr val="C00000"/>
                </a:solidFill>
                <a:latin typeface="Tahoma" pitchFamily="34" charset="0"/>
              </a:rPr>
              <a:t>trying</a:t>
            </a: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 to tell us about </a:t>
            </a:r>
          </a:p>
          <a:p>
            <a:pPr algn="ctr">
              <a:defRPr/>
            </a:pPr>
            <a:r>
              <a:rPr lang="en-US" sz="2800" dirty="0">
                <a:solidFill>
                  <a:srgbClr val="170A01"/>
                </a:solidFill>
                <a:latin typeface="Tahoma" pitchFamily="34" charset="0"/>
              </a:rPr>
              <a:t>An actual problem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Oval 2"/>
          <p:cNvSpPr>
            <a:spLocks noChangeArrowheads="1"/>
          </p:cNvSpPr>
          <p:nvPr/>
        </p:nvSpPr>
        <p:spPr bwMode="auto">
          <a:xfrm>
            <a:off x="0" y="838201"/>
            <a:ext cx="5281083" cy="331152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rgbClr val="FF9999"/>
              </a:gs>
            </a:gsLst>
            <a:lin ang="2700000" scaled="1"/>
          </a:gradFill>
          <a:ln w="9525" algn="ctr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</a:rPr>
              <a:t>الفهم الجيد للمفاهيم الإحصائية</a:t>
            </a:r>
          </a:p>
          <a:p>
            <a:pPr algn="ctr">
              <a:defRPr/>
            </a:pPr>
            <a:r>
              <a:rPr lang="en-US" sz="2800" dirty="0">
                <a:solidFill>
                  <a:schemeClr val="bg2">
                    <a:lumMod val="75000"/>
                    <a:lumOff val="25000"/>
                  </a:schemeClr>
                </a:solidFill>
                <a:latin typeface="Tahoma" pitchFamily="34" charset="0"/>
              </a:rPr>
              <a:t>Statistical Concepts</a:t>
            </a:r>
          </a:p>
        </p:txBody>
      </p:sp>
      <p:sp>
        <p:nvSpPr>
          <p:cNvPr id="140291" name="Oval 3"/>
          <p:cNvSpPr>
            <a:spLocks noChangeArrowheads="1"/>
          </p:cNvSpPr>
          <p:nvPr/>
        </p:nvSpPr>
        <p:spPr bwMode="auto">
          <a:xfrm>
            <a:off x="5181600" y="990600"/>
            <a:ext cx="5376333" cy="3097212"/>
          </a:xfrm>
          <a:prstGeom prst="ellipse">
            <a:avLst/>
          </a:prstGeom>
          <a:solidFill>
            <a:srgbClr val="FFBC8F"/>
          </a:solidFill>
          <a:ln w="9525" algn="ctr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0070C0"/>
                </a:solidFill>
                <a:latin typeface="Tahoma" pitchFamily="34" charset="0"/>
              </a:rPr>
              <a:t>الاختيار الصحيح للإحصائية</a:t>
            </a:r>
          </a:p>
          <a:p>
            <a:pPr algn="ctr">
              <a:defRPr/>
            </a:pPr>
            <a:r>
              <a:rPr lang="en-US" sz="2800" dirty="0">
                <a:solidFill>
                  <a:srgbClr val="0070C0"/>
                </a:solidFill>
                <a:latin typeface="Tahoma" pitchFamily="34" charset="0"/>
              </a:rPr>
              <a:t>Statistic use &amp;Meaningful</a:t>
            </a:r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>
            <a:off x="2946400" y="3644900"/>
            <a:ext cx="4895851" cy="3213100"/>
          </a:xfrm>
          <a:prstGeom prst="ellipse">
            <a:avLst/>
          </a:prstGeom>
          <a:solidFill>
            <a:srgbClr val="682300"/>
          </a:solidFill>
          <a:ln w="9525" algn="ctr">
            <a:noFill/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FFC000"/>
                </a:solidFill>
                <a:latin typeface="Tahoma" pitchFamily="34" charset="0"/>
              </a:rPr>
              <a:t>التحليل و تعميم النتائج</a:t>
            </a:r>
          </a:p>
          <a:p>
            <a:pPr algn="ctr">
              <a:defRPr/>
            </a:pPr>
            <a:r>
              <a:rPr lang="en-US" sz="2400" dirty="0">
                <a:solidFill>
                  <a:srgbClr val="FFC000"/>
                </a:solidFill>
                <a:latin typeface="Tahoma" pitchFamily="34" charset="0"/>
              </a:rPr>
              <a:t>Analysis &amp; Representation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1828800" y="1"/>
            <a:ext cx="7112000" cy="549275"/>
          </a:xfrm>
          <a:prstGeom prst="rect">
            <a:avLst/>
          </a:prstGeom>
          <a:gradFill rotWithShape="0">
            <a:gsLst>
              <a:gs pos="0">
                <a:srgbClr val="663012"/>
              </a:gs>
              <a:gs pos="30000">
                <a:srgbClr val="A65528"/>
              </a:gs>
              <a:gs pos="70000">
                <a:srgbClr val="D49E6C"/>
              </a:gs>
              <a:gs pos="100000">
                <a:srgbClr val="D6B19C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</a:rPr>
              <a:t>الدوائر الثلاث في مهارات التحليل الإحصائي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itchFamily="34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1727200" y="1143001"/>
            <a:ext cx="1631949" cy="719137"/>
          </a:xfrm>
          <a:prstGeom prst="rect">
            <a:avLst/>
          </a:prstGeom>
          <a:solidFill>
            <a:srgbClr val="FFBC8F"/>
          </a:solidFill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6000" dirty="0">
                <a:solidFill>
                  <a:schemeClr val="bg2"/>
                </a:solidFill>
                <a:latin typeface="Tahoma" pitchFamily="34" charset="0"/>
              </a:rPr>
              <a:t>أولاً</a:t>
            </a:r>
            <a:endParaRPr lang="en-US" sz="5400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6908801" y="1219201"/>
            <a:ext cx="1729316" cy="720725"/>
          </a:xfrm>
          <a:prstGeom prst="rect">
            <a:avLst/>
          </a:prstGeom>
          <a:solidFill>
            <a:srgbClr val="FFBC8F"/>
          </a:solidFill>
          <a:ln w="9525" algn="ctr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4400" dirty="0">
                <a:solidFill>
                  <a:schemeClr val="bg1"/>
                </a:solidFill>
                <a:latin typeface="Tahoma" pitchFamily="34" charset="0"/>
              </a:rPr>
              <a:t>ثانياً</a:t>
            </a:r>
            <a:endParaRPr lang="en-US" sz="44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4470400" y="3962400"/>
            <a:ext cx="1634067" cy="863600"/>
          </a:xfrm>
          <a:prstGeom prst="rect">
            <a:avLst/>
          </a:prstGeom>
          <a:ln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5400" dirty="0">
                <a:solidFill>
                  <a:srgbClr val="FFFF00"/>
                </a:solidFill>
                <a:latin typeface="Tahoma" pitchFamily="34" charset="0"/>
              </a:rPr>
              <a:t>ثالثاً</a:t>
            </a:r>
            <a:endParaRPr lang="en-US" sz="54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0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3C081E4-5339-DF42-973A-3ADE1E8014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مربع نص 1"/>
          <p:cNvSpPr txBox="1"/>
          <p:nvPr/>
        </p:nvSpPr>
        <p:spPr>
          <a:xfrm>
            <a:off x="2046292" y="3429000"/>
            <a:ext cx="643746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200" dirty="0">
                <a:solidFill>
                  <a:prstClr val="black"/>
                </a:solidFill>
                <a:latin typeface="Ara Hamah Homs" panose="00000500000000000000" pitchFamily="2" charset="-78"/>
                <a:cs typeface="Ara Hamah Homs" panose="00000500000000000000" pitchFamily="2" charset="-78"/>
              </a:rPr>
              <a:t>شكرا وتقدير لحضوركم الكريم</a:t>
            </a:r>
          </a:p>
        </p:txBody>
      </p:sp>
    </p:spTree>
    <p:extLst>
      <p:ext uri="{BB962C8B-B14F-4D97-AF65-F5344CB8AC3E}">
        <p14:creationId xmlns="" xmlns:p14="http://schemas.microsoft.com/office/powerpoint/2010/main" val="13236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2360023" y="296091"/>
            <a:ext cx="71120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000" dirty="0">
                <a:solidFill>
                  <a:schemeClr val="tx1"/>
                </a:solidFill>
                <a:cs typeface="Andalus" pitchFamily="2" charset="-78"/>
              </a:rPr>
              <a:t>بسم الله الرحمن الرحيم</a:t>
            </a:r>
            <a:endParaRPr lang="en-US" sz="2000" dirty="0">
              <a:solidFill>
                <a:schemeClr val="tx1"/>
              </a:solidFill>
              <a:cs typeface="Andalus" pitchFamily="2" charset="-78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271451" y="799012"/>
            <a:ext cx="9550400" cy="1905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>
              <a:defRPr/>
            </a:pPr>
            <a:r>
              <a:rPr lang="ar-SA" sz="5400" b="1" dirty="0" smtClean="0">
                <a:solidFill>
                  <a:schemeClr val="tx1"/>
                </a:solidFill>
                <a:cs typeface="Arabic Typesetting" pitchFamily="66" charset="-78"/>
              </a:rPr>
              <a:t>دورة الأساليب الإحصائية في البحوث العلمية باستخدام برنامج </a:t>
            </a:r>
            <a:r>
              <a:rPr lang="en-GB" sz="5400" b="1" dirty="0" smtClean="0">
                <a:solidFill>
                  <a:schemeClr val="tx1"/>
                </a:solidFill>
                <a:cs typeface="Arabic Typesetting" pitchFamily="66" charset="-78"/>
              </a:rPr>
              <a:t>SPSS</a:t>
            </a:r>
            <a:endParaRPr lang="ar-SA" sz="5400" b="1" dirty="0" smtClean="0">
              <a:solidFill>
                <a:schemeClr val="tx1"/>
              </a:solidFill>
              <a:cs typeface="Arabic Typesetting" pitchFamily="66" charset="-78"/>
            </a:endParaRPr>
          </a:p>
          <a:p>
            <a:pPr algn="ctr" rtl="1">
              <a:defRPr/>
            </a:pPr>
            <a:r>
              <a:rPr lang="en-US" sz="1200" b="1" dirty="0" smtClean="0">
                <a:solidFill>
                  <a:srgbClr val="92D050"/>
                </a:solidFill>
              </a:rPr>
              <a:t> </a:t>
            </a:r>
            <a:endParaRPr lang="en-US" sz="1200" b="1" dirty="0">
              <a:solidFill>
                <a:srgbClr val="92D050"/>
              </a:solidFill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5724939" y="6156201"/>
            <a:ext cx="1173511" cy="284355"/>
          </a:xfrm>
          <a:prstGeom prst="rect">
            <a:avLst/>
          </a:prstGeom>
          <a:solidFill>
            <a:srgbClr val="636C44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fromWordArt="1"/>
          <a:lstStyle/>
          <a:p>
            <a:pPr>
              <a:defRPr/>
            </a:pPr>
            <a:r>
              <a:rPr lang="ar-SA" sz="1600" b="1" dirty="0" smtClean="0">
                <a:solidFill>
                  <a:schemeClr val="bg1"/>
                </a:solidFill>
              </a:rPr>
              <a:t>شعبان 1443</a:t>
            </a:r>
            <a:endParaRPr lang="ar-SA" sz="1600" b="1" dirty="0">
              <a:solidFill>
                <a:schemeClr val="bg1"/>
              </a:solidFill>
            </a:endParaRP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375954" y="2830286"/>
            <a:ext cx="9550400" cy="2895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>
              <a:defRPr/>
            </a:pPr>
            <a:r>
              <a:rPr lang="ar-SA" sz="5400" b="1" dirty="0" smtClean="0">
                <a:solidFill>
                  <a:schemeClr val="tx1"/>
                </a:solidFill>
              </a:rPr>
              <a:t>تنظمها: إدارة التطوير المهني بوكالة التطوير والجودة </a:t>
            </a:r>
          </a:p>
          <a:p>
            <a:pPr algn="ctr" rtl="1">
              <a:defRPr/>
            </a:pPr>
            <a:endParaRPr lang="ar-SA" sz="5400" b="1" dirty="0" smtClean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ar-SA" sz="6600" b="1" dirty="0" smtClean="0">
                <a:solidFill>
                  <a:schemeClr val="tx1"/>
                </a:solidFill>
              </a:rPr>
              <a:t>إعداد وتقديم: د. إياس جعفر عبد الرحيم </a:t>
            </a:r>
          </a:p>
          <a:p>
            <a:pPr algn="ctr" rtl="1">
              <a:defRPr/>
            </a:pPr>
            <a:r>
              <a:rPr lang="en-GB" sz="4400" b="1" dirty="0" smtClean="0">
                <a:solidFill>
                  <a:schemeClr val="tx1"/>
                </a:solidFill>
              </a:rPr>
              <a:t>eyas-gaffar@su.edu.sa</a:t>
            </a:r>
            <a:endParaRPr lang="ar-SA" sz="4400" b="1" dirty="0" smtClean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45244" y="187825"/>
            <a:ext cx="9969500" cy="382587"/>
          </a:xfrm>
        </p:spPr>
        <p:txBody>
          <a:bodyPr>
            <a:noAutofit/>
          </a:bodyPr>
          <a:lstStyle/>
          <a:p>
            <a:pPr algn="ctr"/>
            <a:r>
              <a:rPr lang="ar-SA" sz="4000" dirty="0" smtClean="0"/>
              <a:t>محتويات الدورة التدريبية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343422" y="831772"/>
          <a:ext cx="11639005" cy="6026228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1811172"/>
                <a:gridCol w="8270309"/>
                <a:gridCol w="1557524"/>
              </a:tblGrid>
              <a:tr h="364409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اليوم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المحتويات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الخطة الزمنية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9292" marR="69292" marT="0" marB="0" horzOverflow="overflow"/>
                </a:tc>
              </a:tr>
              <a:tr h="630157">
                <a:tc rowSpan="4"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الأول</a:t>
                      </a: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مقدمة مراحل التحليل الإحصائي على البيانات الكمية </a:t>
                      </a:r>
                      <a:r>
                        <a:rPr kumimoji="0" lang="ar-SA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و</a:t>
                      </a: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النوعية أو الاسمية.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ساعة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</a:tr>
              <a:tr h="756051">
                <a:tc vMerge="1"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  <a:defRPr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عملية معالجة وإدخال البيانات على 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SPSS</a:t>
                      </a: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endParaRPr kumimoji="0" lang="en-US" sz="2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  <a:defRPr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نصف ساعة</a:t>
                      </a:r>
                      <a:endParaRPr kumimoji="0" lang="en-US" sz="2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</a:tr>
              <a:tr h="95753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الإحصائيات الوصفية الكمية والوصفية </a:t>
                      </a:r>
                      <a:r>
                        <a:rPr kumimoji="0" lang="en-GB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Quantitative and Qualitative Descriptive Statistics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  <a:defRPr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ساعة</a:t>
                      </a:r>
                      <a:r>
                        <a:rPr kumimoji="0" lang="en-GB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وربع</a:t>
                      </a:r>
                      <a:endParaRPr kumimoji="0" lang="en-US" sz="2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</a:tr>
              <a:tr h="63015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الأسئلة والمناقشة </a:t>
                      </a:r>
                      <a:r>
                        <a:rPr kumimoji="0" lang="en-GB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Discussion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دقيقة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/>
                </a:tc>
              </a:tr>
              <a:tr h="784525">
                <a:tc rowSpan="3"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الثاني</a:t>
                      </a:r>
                      <a:endParaRPr kumimoji="0" lang="en-US" sz="3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292" marR="69292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ar-SA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الإطار النظري لاختبارات الفروض الإحصائية </a:t>
                      </a: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Hypotheses Testing Theoretical Background </a:t>
                      </a:r>
                      <a:endParaRPr kumimoji="0" lang="ar-SA" sz="2000" b="1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L="69292" marR="69292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  <a:defRPr/>
                      </a:pPr>
                      <a:r>
                        <a:rPr kumimoji="0" lang="ar-SA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نصف ساعة</a:t>
                      </a:r>
                      <a:endParaRPr kumimoji="0" lang="en-US" sz="20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981">
                <a:tc vMerge="1"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9292" marR="6929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اختبارات الفروض الإحصائية </a:t>
                      </a:r>
                      <a:r>
                        <a:rPr kumimoji="0" lang="en-US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Hypotheses Testing</a:t>
                      </a:r>
                    </a:p>
                    <a:p>
                      <a:pPr marL="0" marR="0" lvl="0" indent="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(one -sample t-test , independent sample t-test……etc) , </a:t>
                      </a:r>
                      <a:r>
                        <a:rPr kumimoji="0" lang="ar-SA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</a:txBody>
                  <a:tcPr marL="69292" marR="6929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ساعة ونصف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41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  <a:defRPr/>
                      </a:pPr>
                      <a:r>
                        <a:rPr kumimoji="0" lang="ar-SA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 مجموعات مناقشة </a:t>
                      </a:r>
                      <a:r>
                        <a:rPr kumimoji="0" lang="en-GB" sz="2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Groups Discussion </a:t>
                      </a:r>
                      <a:endParaRPr kumimoji="0" lang="en-US" sz="2000" b="1" u="none" strike="noStrike" kern="1200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  <a:defRPr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ساعة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-"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9292" marR="69292" marT="0" marB="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5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Oval 2"/>
          <p:cNvSpPr>
            <a:spLocks noChangeArrowheads="1"/>
          </p:cNvSpPr>
          <p:nvPr/>
        </p:nvSpPr>
        <p:spPr bwMode="auto">
          <a:xfrm>
            <a:off x="3503084" y="1052514"/>
            <a:ext cx="6144683" cy="935037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solidFill>
                  <a:srgbClr val="FFC000"/>
                </a:solidFill>
                <a:latin typeface="Tahoma" pitchFamily="34" charset="0"/>
              </a:rPr>
              <a:t>متغيرات(2)</a:t>
            </a:r>
            <a:endParaRPr lang="en-US" sz="3200" dirty="0">
              <a:solidFill>
                <a:srgbClr val="FFC00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3200" dirty="0">
                <a:solidFill>
                  <a:srgbClr val="FFC000"/>
                </a:solidFill>
                <a:latin typeface="Tahoma" pitchFamily="34" charset="0"/>
              </a:rPr>
              <a:t>Variables</a:t>
            </a:r>
          </a:p>
          <a:p>
            <a:pPr algn="ctr">
              <a:defRPr/>
            </a:pPr>
            <a:endParaRPr lang="ar-AE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111619" name="Oval 3"/>
          <p:cNvSpPr>
            <a:spLocks noChangeArrowheads="1"/>
          </p:cNvSpPr>
          <p:nvPr/>
        </p:nvSpPr>
        <p:spPr bwMode="auto">
          <a:xfrm>
            <a:off x="3695700" y="2205038"/>
            <a:ext cx="5666317" cy="8429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1002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latin typeface="Tahoma" pitchFamily="34" charset="0"/>
              </a:rPr>
              <a:t>تقدير(3)</a:t>
            </a:r>
            <a:endParaRPr lang="en-US" sz="32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Estimation</a:t>
            </a:r>
          </a:p>
          <a:p>
            <a:pPr algn="ctr">
              <a:defRPr/>
            </a:pPr>
            <a:endParaRPr lang="en-US" sz="3200" dirty="0">
              <a:latin typeface="Tahoma" pitchFamily="34" charset="0"/>
            </a:endParaRPr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3695701" y="3213101"/>
            <a:ext cx="5568951" cy="9779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1001">
            <a:schemeClr val="dk1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 smtClean="0">
                <a:latin typeface="Tahoma" pitchFamily="34" charset="0"/>
              </a:rPr>
              <a:t>إحصائيات(4</a:t>
            </a:r>
            <a:r>
              <a:rPr lang="ar-AE" sz="3200" dirty="0">
                <a:latin typeface="Tahoma" pitchFamily="34" charset="0"/>
              </a:rPr>
              <a:t>)</a:t>
            </a:r>
            <a:endParaRPr lang="en-US" sz="3200" dirty="0"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latin typeface="Tahoma" pitchFamily="34" charset="0"/>
              </a:rPr>
              <a:t>Statistics</a:t>
            </a:r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3682253" y="4584982"/>
            <a:ext cx="5664200" cy="108108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1001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3200" dirty="0">
                <a:solidFill>
                  <a:schemeClr val="tx1"/>
                </a:solidFill>
                <a:latin typeface="Tahoma" pitchFamily="34" charset="0"/>
              </a:rPr>
              <a:t>اختبار الإحصائية(5)</a:t>
            </a:r>
          </a:p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ahoma" pitchFamily="34" charset="0"/>
              </a:rPr>
              <a:t>Testing</a:t>
            </a:r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3790951" y="5876926"/>
            <a:ext cx="5666316" cy="981075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ar-AE" sz="2800" dirty="0">
                <a:solidFill>
                  <a:srgbClr val="FEFCFC"/>
                </a:solidFill>
                <a:latin typeface="Tahoma" pitchFamily="34" charset="0"/>
              </a:rPr>
              <a:t>تعميم النتائج و التنبؤ(6)</a:t>
            </a:r>
          </a:p>
          <a:p>
            <a:pPr>
              <a:defRPr/>
            </a:pPr>
            <a:r>
              <a:rPr lang="en-US" sz="2000" dirty="0">
                <a:solidFill>
                  <a:srgbClr val="FEFCFC"/>
                </a:solidFill>
                <a:latin typeface="Tahoma" pitchFamily="34" charset="0"/>
              </a:rPr>
              <a:t>Representation&amp;forecasting</a:t>
            </a:r>
            <a:endParaRPr lang="en-US" sz="2400" dirty="0">
              <a:solidFill>
                <a:srgbClr val="FEFCFC"/>
              </a:solidFill>
            </a:endParaRPr>
          </a:p>
        </p:txBody>
      </p:sp>
      <p:sp>
        <p:nvSpPr>
          <p:cNvPr id="1043" name="Line 7"/>
          <p:cNvSpPr>
            <a:spLocks noChangeShapeType="1"/>
          </p:cNvSpPr>
          <p:nvPr/>
        </p:nvSpPr>
        <p:spPr bwMode="auto">
          <a:xfrm>
            <a:off x="6671733" y="1844675"/>
            <a:ext cx="0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44" name="Line 8"/>
          <p:cNvSpPr>
            <a:spLocks noChangeShapeType="1"/>
          </p:cNvSpPr>
          <p:nvPr/>
        </p:nvSpPr>
        <p:spPr bwMode="auto">
          <a:xfrm>
            <a:off x="6671733" y="2852738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45" name="Line 9"/>
          <p:cNvSpPr>
            <a:spLocks noChangeShapeType="1"/>
          </p:cNvSpPr>
          <p:nvPr/>
        </p:nvSpPr>
        <p:spPr bwMode="auto">
          <a:xfrm>
            <a:off x="6671733" y="400526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046" name="Line 10"/>
          <p:cNvSpPr>
            <a:spLocks noChangeShapeType="1"/>
          </p:cNvSpPr>
          <p:nvPr/>
        </p:nvSpPr>
        <p:spPr bwMode="auto">
          <a:xfrm>
            <a:off x="6671733" y="5373688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1627" name="Oval 11"/>
          <p:cNvSpPr>
            <a:spLocks noChangeArrowheads="1"/>
          </p:cNvSpPr>
          <p:nvPr/>
        </p:nvSpPr>
        <p:spPr bwMode="auto">
          <a:xfrm>
            <a:off x="3352801" y="0"/>
            <a:ext cx="6197601" cy="908050"/>
          </a:xfrm>
          <a:prstGeom prst="ellipse">
            <a:avLst/>
          </a:prstGeom>
          <a:solidFill>
            <a:schemeClr val="accent4">
              <a:lumMod val="75000"/>
              <a:lumOff val="25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AE" sz="2800" dirty="0">
                <a:solidFill>
                  <a:schemeClr val="tx1"/>
                </a:solidFill>
                <a:latin typeface="Tahoma" pitchFamily="34" charset="0"/>
              </a:rPr>
              <a:t>البيانات(1)</a:t>
            </a:r>
            <a:endParaRPr lang="en-US" sz="2800" dirty="0">
              <a:solidFill>
                <a:schemeClr val="tx1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Tahoma" pitchFamily="34" charset="0"/>
              </a:rPr>
              <a:t>Data</a:t>
            </a:r>
          </a:p>
          <a:p>
            <a:pPr algn="ctr">
              <a:defRPr/>
            </a:pPr>
            <a:r>
              <a:rPr lang="ar-AE" dirty="0">
                <a:solidFill>
                  <a:schemeClr val="tx1"/>
                </a:solidFill>
                <a:latin typeface="Tahoma" pitchFamily="34" charset="0"/>
              </a:rPr>
              <a:t>ا</a:t>
            </a:r>
            <a:endParaRPr 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050" name="Line 12"/>
          <p:cNvSpPr>
            <a:spLocks noChangeShapeType="1"/>
          </p:cNvSpPr>
          <p:nvPr/>
        </p:nvSpPr>
        <p:spPr bwMode="auto">
          <a:xfrm>
            <a:off x="6671733" y="692151"/>
            <a:ext cx="0" cy="360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 rot="-5400000">
            <a:off x="7899400" y="2565400"/>
            <a:ext cx="6858000" cy="172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4800" dirty="0">
                <a:solidFill>
                  <a:srgbClr val="FFFF00"/>
                </a:solidFill>
                <a:latin typeface="Tahoma" pitchFamily="34" charset="0"/>
              </a:rPr>
              <a:t>مراحل التحليل الإحصائي للبيانات</a:t>
            </a:r>
            <a:endParaRPr lang="en-US" sz="4800" dirty="0">
              <a:solidFill>
                <a:srgbClr val="FF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3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Oval 2"/>
          <p:cNvSpPr>
            <a:spLocks noChangeArrowheads="1"/>
          </p:cNvSpPr>
          <p:nvPr/>
        </p:nvSpPr>
        <p:spPr bwMode="auto">
          <a:xfrm>
            <a:off x="3407833" y="549276"/>
            <a:ext cx="5088467" cy="16557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600" b="1" dirty="0">
                <a:solidFill>
                  <a:schemeClr val="bg1"/>
                </a:solidFill>
                <a:latin typeface="Tahoma" pitchFamily="34" charset="0"/>
              </a:rPr>
              <a:t>البيانات</a:t>
            </a:r>
          </a:p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Tahoma" pitchFamily="34" charset="0"/>
              </a:rPr>
              <a:t>Data</a:t>
            </a:r>
          </a:p>
        </p:txBody>
      </p:sp>
      <p:sp>
        <p:nvSpPr>
          <p:cNvPr id="7173" name="Line 3"/>
          <p:cNvSpPr>
            <a:spLocks noChangeShapeType="1"/>
          </p:cNvSpPr>
          <p:nvPr/>
        </p:nvSpPr>
        <p:spPr bwMode="auto">
          <a:xfrm>
            <a:off x="5903384" y="2276476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4" name="Line 4"/>
          <p:cNvSpPr>
            <a:spLocks noChangeShapeType="1"/>
          </p:cNvSpPr>
          <p:nvPr/>
        </p:nvSpPr>
        <p:spPr bwMode="auto">
          <a:xfrm>
            <a:off x="5903385" y="3213100"/>
            <a:ext cx="40322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 flipH="1" flipV="1">
            <a:off x="2256367" y="3213100"/>
            <a:ext cx="39348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176" name="Line 6"/>
          <p:cNvSpPr>
            <a:spLocks noChangeShapeType="1"/>
          </p:cNvSpPr>
          <p:nvPr/>
        </p:nvSpPr>
        <p:spPr bwMode="auto">
          <a:xfrm>
            <a:off x="2256367" y="32131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334434" y="4221163"/>
            <a:ext cx="3841751" cy="1439862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>
                <a:solidFill>
                  <a:srgbClr val="FF6600"/>
                </a:solidFill>
                <a:latin typeface="Tahoma" pitchFamily="34" charset="0"/>
              </a:rPr>
              <a:t>بيانات السلاسل الزمنية</a:t>
            </a:r>
          </a:p>
          <a:p>
            <a:pPr algn="ctr">
              <a:defRPr/>
            </a:pPr>
            <a:r>
              <a:rPr lang="en-US" sz="2400">
                <a:solidFill>
                  <a:srgbClr val="FF6600"/>
                </a:solidFill>
                <a:latin typeface="Tahoma" pitchFamily="34" charset="0"/>
              </a:rPr>
              <a:t>Time series' data</a:t>
            </a:r>
          </a:p>
        </p:txBody>
      </p:sp>
      <p:sp>
        <p:nvSpPr>
          <p:cNvPr id="7180" name="Line 8"/>
          <p:cNvSpPr>
            <a:spLocks noChangeShapeType="1"/>
          </p:cNvSpPr>
          <p:nvPr/>
        </p:nvSpPr>
        <p:spPr bwMode="auto">
          <a:xfrm>
            <a:off x="9935633" y="3141664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8113184" y="4292601"/>
            <a:ext cx="3649133" cy="14398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EFCFC"/>
                </a:solidFill>
                <a:latin typeface="Tahoma" pitchFamily="34" charset="0"/>
              </a:rPr>
              <a:t>البيانات المقطعية</a:t>
            </a:r>
          </a:p>
          <a:p>
            <a:pPr algn="ctr">
              <a:defRPr/>
            </a:pPr>
            <a:r>
              <a:rPr lang="en-US" sz="2400" dirty="0">
                <a:solidFill>
                  <a:srgbClr val="FEFCFC"/>
                </a:solidFill>
                <a:latin typeface="Tahoma" pitchFamily="34" charset="0"/>
              </a:rPr>
              <a:t>Cross-section data</a:t>
            </a: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1" y="5943600"/>
            <a:ext cx="54229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chemeClr val="tx1"/>
                </a:solidFill>
                <a:latin typeface="Tahoma" pitchFamily="34" charset="0"/>
              </a:rPr>
              <a:t>ما حدث فى الماضى قابل للحدوث</a:t>
            </a:r>
          </a:p>
          <a:p>
            <a:pPr algn="ctr">
              <a:defRPr/>
            </a:pPr>
            <a:r>
              <a:rPr lang="ar-SA" sz="2800" dirty="0">
                <a:solidFill>
                  <a:schemeClr val="tx1"/>
                </a:solidFill>
                <a:latin typeface="Tahoma" pitchFamily="34" charset="0"/>
              </a:rPr>
              <a:t> فى الحاضر و المستقبل</a:t>
            </a:r>
            <a:endParaRPr lang="en-US" sz="28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7247467" y="5943600"/>
            <a:ext cx="4944533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chemeClr val="tx1"/>
                </a:solidFill>
                <a:latin typeface="Tahoma" pitchFamily="34" charset="0"/>
              </a:rPr>
              <a:t>الجزء يحمل خصائص الكل</a:t>
            </a:r>
            <a:endParaRPr lang="en-US" sz="28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8229600" y="1447800"/>
            <a:ext cx="2540000" cy="1905000"/>
          </a:xfrm>
          <a:prstGeom prst="ellipse">
            <a:avLst/>
          </a:prstGeom>
          <a:solidFill>
            <a:srgbClr val="FEFCFC">
              <a:alpha val="7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x x x x x x x x x x x x x x x x x x x x x x x x x x x x x x </a:t>
            </a:r>
            <a:endParaRPr lang="ar-SA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9245600" y="1676400"/>
            <a:ext cx="914400" cy="7620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cxnSp>
        <p:nvCxnSpPr>
          <p:cNvPr id="15" name="Elbow Connector 14"/>
          <p:cNvCxnSpPr/>
          <p:nvPr/>
        </p:nvCxnSpPr>
        <p:spPr bwMode="auto">
          <a:xfrm rot="16200000" flipH="1">
            <a:off x="10121900" y="3340100"/>
            <a:ext cx="1295400" cy="1016000"/>
          </a:xfrm>
          <a:prstGeom prst="bentConnector3">
            <a:avLst>
              <a:gd name="adj1" fmla="val 50000"/>
            </a:avLst>
          </a:prstGeom>
          <a:ln>
            <a:solidFill>
              <a:schemeClr val="bg2"/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93" name="Elbow Connector 17"/>
          <p:cNvCxnSpPr>
            <a:cxnSpLocks noChangeShapeType="1"/>
          </p:cNvCxnSpPr>
          <p:nvPr/>
        </p:nvCxnSpPr>
        <p:spPr bwMode="auto">
          <a:xfrm>
            <a:off x="8534400" y="914400"/>
            <a:ext cx="1219200" cy="914400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" name="Rounded Rectangle 18"/>
          <p:cNvSpPr>
            <a:spLocks noChangeArrowheads="1"/>
          </p:cNvSpPr>
          <p:nvPr/>
        </p:nvSpPr>
        <p:spPr bwMode="auto">
          <a:xfrm>
            <a:off x="8432800" y="457200"/>
            <a:ext cx="1828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 b="1" dirty="0">
                <a:solidFill>
                  <a:schemeClr val="bg1"/>
                </a:solidFill>
              </a:rPr>
              <a:t>Sample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ar-SA" sz="2800" b="1" dirty="0">
                <a:solidFill>
                  <a:schemeClr val="bg1"/>
                </a:solidFill>
              </a:rPr>
              <a:t>العينة</a:t>
            </a:r>
          </a:p>
        </p:txBody>
      </p: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5994400" y="2362200"/>
            <a:ext cx="20320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Population</a:t>
            </a:r>
          </a:p>
          <a:p>
            <a:r>
              <a:rPr lang="ar-SA" sz="2000" b="1" dirty="0">
                <a:solidFill>
                  <a:schemeClr val="bg1"/>
                </a:solidFill>
              </a:rPr>
              <a:t>مجتمع الدراسة</a:t>
            </a:r>
          </a:p>
        </p:txBody>
      </p:sp>
      <p:cxnSp>
        <p:nvCxnSpPr>
          <p:cNvPr id="7196" name="Straight Arrow Connector 24"/>
          <p:cNvCxnSpPr>
            <a:cxnSpLocks noChangeShapeType="1"/>
          </p:cNvCxnSpPr>
          <p:nvPr/>
        </p:nvCxnSpPr>
        <p:spPr bwMode="auto">
          <a:xfrm flipV="1">
            <a:off x="7620000" y="2362200"/>
            <a:ext cx="914400" cy="4572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7" name="Straight Arrow Connector 29"/>
          <p:cNvCxnSpPr>
            <a:cxnSpLocks noChangeShapeType="1"/>
          </p:cNvCxnSpPr>
          <p:nvPr/>
        </p:nvCxnSpPr>
        <p:spPr bwMode="auto">
          <a:xfrm rot="16200000" flipH="1">
            <a:off x="838200" y="3708400"/>
            <a:ext cx="762000" cy="2032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304799" y="304800"/>
          <a:ext cx="2844801" cy="3144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48267"/>
                <a:gridCol w="948267"/>
                <a:gridCol w="948267"/>
              </a:tblGrid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000" b="1" u="sng" dirty="0" smtClean="0">
                          <a:solidFill>
                            <a:srgbClr val="000000"/>
                          </a:solidFill>
                        </a:rPr>
                        <a:t>السنوات</a:t>
                      </a:r>
                      <a:endParaRPr lang="ar-SA" sz="900" b="1" u="sng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u="sng" dirty="0" smtClean="0">
                          <a:solidFill>
                            <a:srgbClr val="000000"/>
                          </a:solidFill>
                        </a:rPr>
                        <a:t>الايرادت</a:t>
                      </a:r>
                      <a:endParaRPr lang="ar-SA" sz="900" u="sng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u="sng" dirty="0" smtClean="0">
                          <a:solidFill>
                            <a:srgbClr val="000000"/>
                          </a:solidFill>
                        </a:rPr>
                        <a:t>المنصرفات</a:t>
                      </a:r>
                      <a:endParaRPr lang="ar-SA" sz="700" u="sng" dirty="0">
                        <a:solidFill>
                          <a:srgbClr val="000000"/>
                        </a:solidFill>
                      </a:endParaRPr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2000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1234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123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2001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2341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321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2002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3421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324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2003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5432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654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2004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5435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345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2005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654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234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  <a:tr h="39306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2006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7654</a:t>
                      </a:r>
                      <a:endParaRPr lang="ar-SA" sz="18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987</a:t>
                      </a:r>
                      <a:endParaRPr lang="ar-SA" sz="1800" b="1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decel="100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7"/>
          <p:cNvSpPr>
            <a:spLocks noChangeShapeType="1"/>
          </p:cNvSpPr>
          <p:nvPr/>
        </p:nvSpPr>
        <p:spPr bwMode="auto">
          <a:xfrm>
            <a:off x="55880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5" name="Line 8"/>
          <p:cNvSpPr>
            <a:spLocks noChangeShapeType="1"/>
          </p:cNvSpPr>
          <p:nvPr/>
        </p:nvSpPr>
        <p:spPr bwMode="auto">
          <a:xfrm flipH="1">
            <a:off x="1828800" y="2514600"/>
            <a:ext cx="375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6" name="Line 9"/>
          <p:cNvSpPr>
            <a:spLocks noChangeShapeType="1"/>
          </p:cNvSpPr>
          <p:nvPr/>
        </p:nvSpPr>
        <p:spPr bwMode="auto">
          <a:xfrm>
            <a:off x="5588000" y="2514600"/>
            <a:ext cx="447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7" name="Line 10"/>
          <p:cNvSpPr>
            <a:spLocks noChangeShapeType="1"/>
          </p:cNvSpPr>
          <p:nvPr/>
        </p:nvSpPr>
        <p:spPr bwMode="auto">
          <a:xfrm>
            <a:off x="100584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8" name="Line 11"/>
          <p:cNvSpPr>
            <a:spLocks noChangeShapeType="1"/>
          </p:cNvSpPr>
          <p:nvPr/>
        </p:nvSpPr>
        <p:spPr bwMode="auto">
          <a:xfrm>
            <a:off x="18288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7112000" y="3429001"/>
            <a:ext cx="3553883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EFD7D5"/>
                </a:solidFill>
                <a:latin typeface="Tahoma" pitchFamily="34" charset="0"/>
              </a:rPr>
              <a:t>متغيرات نوعية</a:t>
            </a:r>
          </a:p>
          <a:p>
            <a:pPr algn="ctr">
              <a:defRPr/>
            </a:pPr>
            <a:r>
              <a:rPr lang="en-US" sz="2400" dirty="0">
                <a:solidFill>
                  <a:srgbClr val="EFD7D5"/>
                </a:solidFill>
                <a:latin typeface="Tahoma" pitchFamily="34" charset="0"/>
              </a:rPr>
              <a:t>Qualitative</a:t>
            </a:r>
          </a:p>
        </p:txBody>
      </p:sp>
      <p:sp>
        <p:nvSpPr>
          <p:cNvPr id="59405" name="Oval 13"/>
          <p:cNvSpPr>
            <a:spLocks noChangeArrowheads="1"/>
          </p:cNvSpPr>
          <p:nvPr/>
        </p:nvSpPr>
        <p:spPr bwMode="auto">
          <a:xfrm>
            <a:off x="0" y="3352800"/>
            <a:ext cx="4032251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002060"/>
                </a:solidFill>
                <a:latin typeface="Tahoma" pitchFamily="34" charset="0"/>
              </a:rPr>
              <a:t>متغيرات كمية</a:t>
            </a:r>
          </a:p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ahoma" pitchFamily="34" charset="0"/>
              </a:rPr>
              <a:t>Quantitative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6299201" y="4868864"/>
            <a:ext cx="4847167" cy="198913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002060"/>
                </a:solidFill>
                <a:latin typeface="Tahoma" pitchFamily="34" charset="0"/>
              </a:rPr>
              <a:t>أمثلة</a:t>
            </a:r>
            <a:r>
              <a:rPr lang="ar-SA" b="1" dirty="0">
                <a:latin typeface="Tahoma" pitchFamily="34" charset="0"/>
              </a:rPr>
              <a:t>: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الاقتصاد و الإدارة</a:t>
            </a:r>
            <a:r>
              <a:rPr lang="ar-SA" sz="2000" dirty="0">
                <a:latin typeface="Tahoma" pitchFamily="34" charset="0"/>
              </a:rPr>
              <a:t>: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نوع</a:t>
            </a:r>
            <a:r>
              <a:rPr lang="ar-SA" sz="2000" dirty="0"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الوظيفة</a:t>
            </a:r>
          </a:p>
          <a:p>
            <a:pPr algn="ctr">
              <a:defRPr/>
            </a:pPr>
            <a:r>
              <a:rPr lang="ar-SA" dirty="0">
                <a:latin typeface="Tahoma" pitchFamily="34" charset="0"/>
              </a:rPr>
              <a:t>       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مستوى</a:t>
            </a:r>
            <a:r>
              <a:rPr lang="ar-SA" dirty="0">
                <a:solidFill>
                  <a:srgbClr val="000010"/>
                </a:solidFill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المعيشة 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العلوم الطبية</a:t>
            </a:r>
            <a:r>
              <a:rPr lang="ar-SA" sz="2000" dirty="0">
                <a:latin typeface="Tahoma" pitchFamily="34" charset="0"/>
              </a:rPr>
              <a:t>::</a:t>
            </a:r>
            <a:r>
              <a:rPr lang="ar-SA" sz="2000" dirty="0">
                <a:solidFill>
                  <a:srgbClr val="FFCC00"/>
                </a:solidFill>
                <a:latin typeface="Tahoma" pitchFamily="34" charset="0"/>
              </a:rPr>
              <a:t>فصيلة الدم </a:t>
            </a:r>
            <a:r>
              <a:rPr lang="ar-SA" sz="2000" dirty="0">
                <a:latin typeface="Tahoma" pitchFamily="34" charset="0"/>
              </a:rPr>
              <a:t>,</a:t>
            </a:r>
            <a:r>
              <a:rPr lang="ar-SA" sz="2000" b="1" dirty="0">
                <a:solidFill>
                  <a:srgbClr val="0000CC"/>
                </a:solidFill>
                <a:latin typeface="Tahoma" pitchFamily="34" charset="0"/>
              </a:rPr>
              <a:t>النوع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الهندسية</a:t>
            </a:r>
            <a:r>
              <a:rPr lang="ar-S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</a:rPr>
              <a:t>: </a:t>
            </a:r>
            <a:r>
              <a:rPr lang="ar-S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</a:rPr>
              <a:t>نوع الاسمنت</a:t>
            </a:r>
          </a:p>
          <a:p>
            <a:pPr algn="ctr">
              <a:defRPr/>
            </a:pPr>
            <a:r>
              <a:rPr lang="ar-SA" dirty="0">
                <a:latin typeface="Tahoma" pitchFamily="34" charset="0"/>
              </a:rPr>
              <a:t>,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نوع </a:t>
            </a:r>
          </a:p>
          <a:p>
            <a:pPr algn="ctr">
              <a:defRPr/>
            </a:pP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المضافات الكيميائية</a:t>
            </a:r>
            <a:endParaRPr lang="en-US" sz="2000" dirty="0">
              <a:solidFill>
                <a:srgbClr val="000010"/>
              </a:solidFill>
              <a:latin typeface="Tahoma" pitchFamily="34" charset="0"/>
            </a:endParaRP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0" y="4913314"/>
            <a:ext cx="6197600" cy="1944687"/>
          </a:xfrm>
          <a:prstGeom prst="rect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002060"/>
                </a:solidFill>
                <a:latin typeface="Tahoma" pitchFamily="34" charset="0"/>
              </a:rPr>
              <a:t>امثلة: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الاقتصاد و الادارة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:مستوى</a:t>
            </a: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الدخل,عدد سنوات الخبرة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العلوم الطبية:الوزن </a:t>
            </a:r>
            <a:r>
              <a:rPr lang="ar-SA" dirty="0">
                <a:latin typeface="Tahoma" pitchFamily="34" charset="0"/>
              </a:rPr>
              <a:t>,</a:t>
            </a:r>
            <a:r>
              <a:rPr lang="ar-SA" b="1" i="1" dirty="0">
                <a:solidFill>
                  <a:srgbClr val="000000"/>
                </a:solidFill>
                <a:latin typeface="Tahoma" pitchFamily="34" charset="0"/>
              </a:rPr>
              <a:t>عدد كريات الدم البيضاء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الهندسية: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درجة مقاومة الخرصانة, درجة هبوط الخرصانة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 </a:t>
            </a:r>
            <a:endParaRPr lang="en-US" sz="2000" dirty="0">
              <a:solidFill>
                <a:srgbClr val="FEFCFC"/>
              </a:solidFill>
              <a:latin typeface="Tahoma" pitchFamily="34" charset="0"/>
            </a:endParaRPr>
          </a:p>
        </p:txBody>
      </p:sp>
      <p:sp>
        <p:nvSpPr>
          <p:cNvPr id="14" name="Oval 2"/>
          <p:cNvSpPr>
            <a:spLocks noChangeArrowheads="1"/>
          </p:cNvSpPr>
          <p:nvPr/>
        </p:nvSpPr>
        <p:spPr bwMode="auto">
          <a:xfrm>
            <a:off x="2336800" y="990601"/>
            <a:ext cx="6144683" cy="935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solidFill>
                  <a:srgbClr val="002060"/>
                </a:solidFill>
                <a:latin typeface="Tahoma" pitchFamily="34" charset="0"/>
              </a:rPr>
              <a:t>متغيرات</a:t>
            </a:r>
            <a:endParaRPr lang="en-US" sz="3200" dirty="0">
              <a:solidFill>
                <a:srgbClr val="00206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ahoma" pitchFamily="34" charset="0"/>
              </a:rPr>
              <a:t>Variables</a:t>
            </a:r>
          </a:p>
          <a:p>
            <a:pPr algn="ctr">
              <a:defRPr/>
            </a:pPr>
            <a:endParaRPr lang="ar-AE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</p:txBody>
      </p:sp>
      <p:cxnSp>
        <p:nvCxnSpPr>
          <p:cNvPr id="8212" name="Straight Arrow Connector 12"/>
          <p:cNvCxnSpPr>
            <a:cxnSpLocks noChangeShapeType="1"/>
          </p:cNvCxnSpPr>
          <p:nvPr/>
        </p:nvCxnSpPr>
        <p:spPr bwMode="auto">
          <a:xfrm rot="5400000">
            <a:off x="9867900" y="1714500"/>
            <a:ext cx="1600200" cy="18288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213" name="Straight Arrow Connector 18"/>
          <p:cNvCxnSpPr>
            <a:cxnSpLocks noChangeShapeType="1"/>
          </p:cNvCxnSpPr>
          <p:nvPr/>
        </p:nvCxnSpPr>
        <p:spPr bwMode="auto">
          <a:xfrm rot="16200000" flipH="1">
            <a:off x="8216900" y="2120900"/>
            <a:ext cx="2057400" cy="4064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8026400" y="0"/>
            <a:ext cx="17272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Nominal</a:t>
            </a:r>
          </a:p>
          <a:p>
            <a:r>
              <a:rPr lang="ar-SA" b="1"/>
              <a:t>اسمي/وصفي</a:t>
            </a:r>
            <a:r>
              <a:rPr lang="en-US" b="1"/>
              <a:t> </a:t>
            </a:r>
            <a:endParaRPr lang="ar-SA" b="1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8432800" y="914400"/>
            <a:ext cx="508000" cy="381000"/>
          </a:xfrm>
          <a:prstGeom prst="ellipse">
            <a:avLst/>
          </a:prstGeom>
          <a:solidFill>
            <a:srgbClr val="0000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b="1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8839200" y="914400"/>
            <a:ext cx="508000" cy="3810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8636000" y="609600"/>
            <a:ext cx="508000" cy="3810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6" name="Rounded Rectangle 25"/>
          <p:cNvSpPr>
            <a:spLocks noChangeArrowheads="1"/>
          </p:cNvSpPr>
          <p:nvPr/>
        </p:nvSpPr>
        <p:spPr bwMode="auto">
          <a:xfrm>
            <a:off x="10464800" y="0"/>
            <a:ext cx="1727200" cy="1752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Ordinal</a:t>
            </a:r>
          </a:p>
          <a:p>
            <a:r>
              <a:rPr lang="ar-SA" b="1"/>
              <a:t>ترتيبي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0668000" y="1219200"/>
            <a:ext cx="304800" cy="4572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972800" y="838200"/>
            <a:ext cx="304800" cy="838200"/>
          </a:xfrm>
          <a:prstGeom prst="rect">
            <a:avLst/>
          </a:prstGeom>
          <a:solidFill>
            <a:srgbClr val="0000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1277600" y="609600"/>
            <a:ext cx="304800" cy="1066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0" y="838200"/>
            <a:ext cx="21336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Scale</a:t>
            </a:r>
          </a:p>
          <a:p>
            <a:r>
              <a:rPr lang="ar-SA" b="1"/>
              <a:t>قياسي</a:t>
            </a:r>
          </a:p>
        </p:txBody>
      </p:sp>
      <p:cxnSp>
        <p:nvCxnSpPr>
          <p:cNvPr id="8223" name="Straight Arrow Connector 33"/>
          <p:cNvCxnSpPr>
            <a:cxnSpLocks noChangeShapeType="1"/>
            <a:stCxn id="32" idx="2"/>
          </p:cNvCxnSpPr>
          <p:nvPr/>
        </p:nvCxnSpPr>
        <p:spPr bwMode="auto">
          <a:xfrm rot="16200000" flipH="1">
            <a:off x="800100" y="2628900"/>
            <a:ext cx="990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Rectangle 36"/>
          <p:cNvSpPr>
            <a:spLocks noChangeArrowheads="1"/>
          </p:cNvSpPr>
          <p:nvPr/>
        </p:nvSpPr>
        <p:spPr bwMode="auto">
          <a:xfrm rot="3019943">
            <a:off x="1051455" y="948267"/>
            <a:ext cx="269875" cy="1729317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cxnSp>
        <p:nvCxnSpPr>
          <p:cNvPr id="8225" name="Straight Connector 42"/>
          <p:cNvCxnSpPr>
            <a:cxnSpLocks noChangeShapeType="1"/>
            <a:endCxn id="37" idx="3"/>
          </p:cNvCxnSpPr>
          <p:nvPr/>
        </p:nvCxnSpPr>
        <p:spPr bwMode="auto">
          <a:xfrm>
            <a:off x="1016001" y="1752601"/>
            <a:ext cx="285751" cy="163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6" name="Straight Connector 52"/>
          <p:cNvCxnSpPr>
            <a:cxnSpLocks noChangeShapeType="1"/>
          </p:cNvCxnSpPr>
          <p:nvPr/>
        </p:nvCxnSpPr>
        <p:spPr bwMode="auto">
          <a:xfrm rot="16200000" flipH="1">
            <a:off x="1460500" y="1409700"/>
            <a:ext cx="2286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7" name="Straight Connector 55"/>
          <p:cNvCxnSpPr>
            <a:cxnSpLocks noChangeShapeType="1"/>
          </p:cNvCxnSpPr>
          <p:nvPr/>
        </p:nvCxnSpPr>
        <p:spPr bwMode="auto">
          <a:xfrm flipV="1">
            <a:off x="609600" y="1447800"/>
            <a:ext cx="121920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8" name="Straight Connector 58"/>
          <p:cNvCxnSpPr>
            <a:cxnSpLocks noChangeShapeType="1"/>
          </p:cNvCxnSpPr>
          <p:nvPr/>
        </p:nvCxnSpPr>
        <p:spPr bwMode="auto">
          <a:xfrm rot="16200000" flipH="1">
            <a:off x="755651" y="1925638"/>
            <a:ext cx="152400" cy="203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7"/>
          <p:cNvSpPr>
            <a:spLocks noChangeShapeType="1"/>
          </p:cNvSpPr>
          <p:nvPr/>
        </p:nvSpPr>
        <p:spPr bwMode="auto">
          <a:xfrm>
            <a:off x="55880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5" name="Line 8"/>
          <p:cNvSpPr>
            <a:spLocks noChangeShapeType="1"/>
          </p:cNvSpPr>
          <p:nvPr/>
        </p:nvSpPr>
        <p:spPr bwMode="auto">
          <a:xfrm flipH="1">
            <a:off x="1828800" y="2514600"/>
            <a:ext cx="375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6" name="Line 9"/>
          <p:cNvSpPr>
            <a:spLocks noChangeShapeType="1"/>
          </p:cNvSpPr>
          <p:nvPr/>
        </p:nvSpPr>
        <p:spPr bwMode="auto">
          <a:xfrm>
            <a:off x="5588000" y="2514600"/>
            <a:ext cx="447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7" name="Line 10"/>
          <p:cNvSpPr>
            <a:spLocks noChangeShapeType="1"/>
          </p:cNvSpPr>
          <p:nvPr/>
        </p:nvSpPr>
        <p:spPr bwMode="auto">
          <a:xfrm>
            <a:off x="100584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8198" name="Line 11"/>
          <p:cNvSpPr>
            <a:spLocks noChangeShapeType="1"/>
          </p:cNvSpPr>
          <p:nvPr/>
        </p:nvSpPr>
        <p:spPr bwMode="auto">
          <a:xfrm>
            <a:off x="18288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ar-SA"/>
          </a:p>
        </p:txBody>
      </p:sp>
      <p:sp>
        <p:nvSpPr>
          <p:cNvPr id="59404" name="Oval 12"/>
          <p:cNvSpPr>
            <a:spLocks noChangeArrowheads="1"/>
          </p:cNvSpPr>
          <p:nvPr/>
        </p:nvSpPr>
        <p:spPr bwMode="auto">
          <a:xfrm>
            <a:off x="7112000" y="3429001"/>
            <a:ext cx="3553883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EFD7D5"/>
                </a:solidFill>
                <a:latin typeface="Tahoma" pitchFamily="34" charset="0"/>
              </a:rPr>
              <a:t>متغيرات نوعية</a:t>
            </a:r>
          </a:p>
          <a:p>
            <a:pPr algn="ctr">
              <a:defRPr/>
            </a:pPr>
            <a:r>
              <a:rPr lang="en-US" sz="2400" dirty="0">
                <a:solidFill>
                  <a:srgbClr val="EFD7D5"/>
                </a:solidFill>
                <a:latin typeface="Tahoma" pitchFamily="34" charset="0"/>
              </a:rPr>
              <a:t>Qualitative</a:t>
            </a:r>
          </a:p>
        </p:txBody>
      </p:sp>
      <p:sp>
        <p:nvSpPr>
          <p:cNvPr id="59405" name="Oval 13"/>
          <p:cNvSpPr>
            <a:spLocks noChangeArrowheads="1"/>
          </p:cNvSpPr>
          <p:nvPr/>
        </p:nvSpPr>
        <p:spPr bwMode="auto">
          <a:xfrm>
            <a:off x="0" y="3352800"/>
            <a:ext cx="4032251" cy="10080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3200" dirty="0">
                <a:solidFill>
                  <a:srgbClr val="002060"/>
                </a:solidFill>
                <a:latin typeface="Tahoma" pitchFamily="34" charset="0"/>
              </a:rPr>
              <a:t>متغيرات كمية</a:t>
            </a:r>
          </a:p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ahoma" pitchFamily="34" charset="0"/>
              </a:rPr>
              <a:t>Quantitative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6299201" y="4868864"/>
            <a:ext cx="4847167" cy="1989137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002060"/>
                </a:solidFill>
                <a:latin typeface="Tahoma" pitchFamily="34" charset="0"/>
              </a:rPr>
              <a:t>أمثلة</a:t>
            </a:r>
            <a:r>
              <a:rPr lang="ar-SA" b="1" dirty="0">
                <a:latin typeface="Tahoma" pitchFamily="34" charset="0"/>
              </a:rPr>
              <a:t>: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الاقتصاد و الإدارة</a:t>
            </a:r>
            <a:r>
              <a:rPr lang="ar-SA" sz="2000" dirty="0">
                <a:latin typeface="Tahoma" pitchFamily="34" charset="0"/>
              </a:rPr>
              <a:t>: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نوع</a:t>
            </a:r>
            <a:r>
              <a:rPr lang="ar-SA" sz="2000" dirty="0"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الوظيفة</a:t>
            </a:r>
          </a:p>
          <a:p>
            <a:pPr algn="ctr">
              <a:defRPr/>
            </a:pPr>
            <a:r>
              <a:rPr lang="ar-SA" dirty="0">
                <a:latin typeface="Tahoma" pitchFamily="34" charset="0"/>
              </a:rPr>
              <a:t>       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مستوى</a:t>
            </a:r>
            <a:r>
              <a:rPr lang="ar-SA" dirty="0">
                <a:solidFill>
                  <a:srgbClr val="000010"/>
                </a:solidFill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المعيشة 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العلوم الطبية</a:t>
            </a:r>
            <a:r>
              <a:rPr lang="ar-SA" sz="2000" dirty="0">
                <a:latin typeface="Tahoma" pitchFamily="34" charset="0"/>
              </a:rPr>
              <a:t>::</a:t>
            </a:r>
            <a:r>
              <a:rPr lang="ar-SA" sz="2000" dirty="0">
                <a:solidFill>
                  <a:srgbClr val="FFCC00"/>
                </a:solidFill>
                <a:latin typeface="Tahoma" pitchFamily="34" charset="0"/>
              </a:rPr>
              <a:t>فصيلة الدم </a:t>
            </a:r>
            <a:r>
              <a:rPr lang="ar-SA" sz="2000" dirty="0">
                <a:latin typeface="Tahoma" pitchFamily="34" charset="0"/>
              </a:rPr>
              <a:t>,</a:t>
            </a:r>
            <a:r>
              <a:rPr lang="ar-SA" sz="2000" b="1" dirty="0">
                <a:solidFill>
                  <a:srgbClr val="0000CC"/>
                </a:solidFill>
                <a:latin typeface="Tahoma" pitchFamily="34" charset="0"/>
              </a:rPr>
              <a:t>النوع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الهندسية</a:t>
            </a:r>
            <a:r>
              <a:rPr lang="ar-S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</a:rPr>
              <a:t>: </a:t>
            </a:r>
            <a:r>
              <a:rPr lang="ar-S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</a:rPr>
              <a:t>نوع الاسمنت</a:t>
            </a:r>
          </a:p>
          <a:p>
            <a:pPr algn="ctr">
              <a:defRPr/>
            </a:pPr>
            <a:r>
              <a:rPr lang="ar-SA" dirty="0">
                <a:latin typeface="Tahoma" pitchFamily="34" charset="0"/>
              </a:rPr>
              <a:t>,</a:t>
            </a: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نوع </a:t>
            </a:r>
          </a:p>
          <a:p>
            <a:pPr algn="ctr">
              <a:defRPr/>
            </a:pPr>
            <a:r>
              <a:rPr lang="ar-SA" sz="2000" dirty="0">
                <a:solidFill>
                  <a:srgbClr val="000010"/>
                </a:solidFill>
                <a:latin typeface="Tahoma" pitchFamily="34" charset="0"/>
              </a:rPr>
              <a:t>المضافات الكيميائية</a:t>
            </a:r>
            <a:endParaRPr lang="en-US" sz="2000" dirty="0">
              <a:solidFill>
                <a:srgbClr val="000010"/>
              </a:solidFill>
              <a:latin typeface="Tahoma" pitchFamily="34" charset="0"/>
            </a:endParaRP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0" y="4913314"/>
            <a:ext cx="6197600" cy="1944687"/>
          </a:xfrm>
          <a:prstGeom prst="rect">
            <a:avLst/>
          </a:prstGeom>
          <a:ln>
            <a:noFill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b="1" dirty="0">
                <a:solidFill>
                  <a:srgbClr val="002060"/>
                </a:solidFill>
                <a:latin typeface="Tahoma" pitchFamily="34" charset="0"/>
              </a:rPr>
              <a:t>امثلة: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الاقتصاد و الادارة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:مستوى</a:t>
            </a: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 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الدخل,عدد سنوات الخبرة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العلوم الطبية:الوزن </a:t>
            </a:r>
            <a:r>
              <a:rPr lang="ar-SA" dirty="0">
                <a:latin typeface="Tahoma" pitchFamily="34" charset="0"/>
              </a:rPr>
              <a:t>,</a:t>
            </a:r>
            <a:r>
              <a:rPr lang="ar-SA" b="1" i="1" dirty="0">
                <a:solidFill>
                  <a:srgbClr val="000000"/>
                </a:solidFill>
                <a:latin typeface="Tahoma" pitchFamily="34" charset="0"/>
              </a:rPr>
              <a:t>عدد كريات الدم البيضاء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الهندسية:</a:t>
            </a:r>
            <a:r>
              <a:rPr lang="ar-SA" sz="2000" dirty="0">
                <a:solidFill>
                  <a:srgbClr val="000000"/>
                </a:solidFill>
                <a:latin typeface="Tahoma" pitchFamily="34" charset="0"/>
              </a:rPr>
              <a:t>درجة مقاومة الخرصانة, درجة هبوط الخرصانة</a:t>
            </a:r>
          </a:p>
          <a:p>
            <a:pPr algn="ctr">
              <a:defRPr/>
            </a:pPr>
            <a:r>
              <a:rPr lang="ar-SA" sz="2000" dirty="0">
                <a:solidFill>
                  <a:srgbClr val="FEFCFC"/>
                </a:solidFill>
                <a:latin typeface="Tahoma" pitchFamily="34" charset="0"/>
              </a:rPr>
              <a:t> </a:t>
            </a:r>
            <a:endParaRPr lang="en-US" sz="2000" dirty="0">
              <a:solidFill>
                <a:srgbClr val="FEFCFC"/>
              </a:solidFill>
              <a:latin typeface="Tahoma" pitchFamily="34" charset="0"/>
            </a:endParaRPr>
          </a:p>
        </p:txBody>
      </p:sp>
      <p:sp>
        <p:nvSpPr>
          <p:cNvPr id="14" name="Oval 2"/>
          <p:cNvSpPr>
            <a:spLocks noChangeArrowheads="1"/>
          </p:cNvSpPr>
          <p:nvPr/>
        </p:nvSpPr>
        <p:spPr bwMode="auto">
          <a:xfrm>
            <a:off x="2950755" y="1108167"/>
            <a:ext cx="6144683" cy="935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sz="2800" dirty="0">
              <a:latin typeface="Tahoma" pitchFamily="34" charset="0"/>
            </a:endParaRPr>
          </a:p>
          <a:p>
            <a:pPr algn="ctr">
              <a:defRPr/>
            </a:pPr>
            <a:endParaRPr lang="en-US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ar-AE" sz="3200" dirty="0">
                <a:solidFill>
                  <a:srgbClr val="002060"/>
                </a:solidFill>
                <a:latin typeface="Tahoma" pitchFamily="34" charset="0"/>
              </a:rPr>
              <a:t>متغيرات</a:t>
            </a:r>
            <a:endParaRPr lang="en-US" sz="3200" dirty="0">
              <a:solidFill>
                <a:srgbClr val="002060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ahoma" pitchFamily="34" charset="0"/>
              </a:rPr>
              <a:t>Variables</a:t>
            </a:r>
          </a:p>
          <a:p>
            <a:pPr algn="ctr">
              <a:defRPr/>
            </a:pPr>
            <a:endParaRPr lang="ar-AE" sz="2800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endParaRPr lang="en-US" sz="3200" dirty="0">
              <a:solidFill>
                <a:schemeClr val="bg2"/>
              </a:solidFill>
              <a:latin typeface="Tahoma" pitchFamily="34" charset="0"/>
            </a:endParaRPr>
          </a:p>
        </p:txBody>
      </p:sp>
      <p:cxnSp>
        <p:nvCxnSpPr>
          <p:cNvPr id="8212" name="Straight Arrow Connector 12"/>
          <p:cNvCxnSpPr>
            <a:cxnSpLocks noChangeShapeType="1"/>
          </p:cNvCxnSpPr>
          <p:nvPr/>
        </p:nvCxnSpPr>
        <p:spPr bwMode="auto">
          <a:xfrm rot="5400000">
            <a:off x="9867900" y="1714500"/>
            <a:ext cx="1600200" cy="18288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213" name="Straight Arrow Connector 18"/>
          <p:cNvCxnSpPr>
            <a:cxnSpLocks noChangeShapeType="1"/>
          </p:cNvCxnSpPr>
          <p:nvPr/>
        </p:nvCxnSpPr>
        <p:spPr bwMode="auto">
          <a:xfrm rot="16200000" flipH="1">
            <a:off x="8216900" y="2120900"/>
            <a:ext cx="2057400" cy="4064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8026400" y="0"/>
            <a:ext cx="17272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Nominal</a:t>
            </a:r>
          </a:p>
          <a:p>
            <a:r>
              <a:rPr lang="ar-SA" b="1"/>
              <a:t>اسمي/وصفي</a:t>
            </a:r>
            <a:r>
              <a:rPr lang="en-US" b="1"/>
              <a:t> </a:t>
            </a:r>
            <a:endParaRPr lang="ar-SA" b="1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8432800" y="914400"/>
            <a:ext cx="508000" cy="381000"/>
          </a:xfrm>
          <a:prstGeom prst="ellipse">
            <a:avLst/>
          </a:prstGeom>
          <a:solidFill>
            <a:srgbClr val="0000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 b="1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8839200" y="914400"/>
            <a:ext cx="508000" cy="3810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8636000" y="609600"/>
            <a:ext cx="508000" cy="3810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6" name="Rounded Rectangle 25"/>
          <p:cNvSpPr>
            <a:spLocks noChangeArrowheads="1"/>
          </p:cNvSpPr>
          <p:nvPr/>
        </p:nvSpPr>
        <p:spPr bwMode="auto">
          <a:xfrm>
            <a:off x="10464800" y="0"/>
            <a:ext cx="1727200" cy="1752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Ordinal</a:t>
            </a:r>
          </a:p>
          <a:p>
            <a:r>
              <a:rPr lang="ar-SA" b="1"/>
              <a:t>ترتيبي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0668000" y="1219200"/>
            <a:ext cx="304800" cy="4572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972800" y="838200"/>
            <a:ext cx="304800" cy="838200"/>
          </a:xfrm>
          <a:prstGeom prst="rect">
            <a:avLst/>
          </a:prstGeom>
          <a:solidFill>
            <a:srgbClr val="0000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1277600" y="609600"/>
            <a:ext cx="304800" cy="1066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0" y="838200"/>
            <a:ext cx="2133600" cy="1524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b="1"/>
              <a:t>Scale</a:t>
            </a:r>
          </a:p>
          <a:p>
            <a:r>
              <a:rPr lang="ar-SA" b="1"/>
              <a:t>قياسي</a:t>
            </a:r>
          </a:p>
        </p:txBody>
      </p:sp>
      <p:cxnSp>
        <p:nvCxnSpPr>
          <p:cNvPr id="8223" name="Straight Arrow Connector 33"/>
          <p:cNvCxnSpPr>
            <a:cxnSpLocks noChangeShapeType="1"/>
            <a:stCxn id="32" idx="2"/>
          </p:cNvCxnSpPr>
          <p:nvPr/>
        </p:nvCxnSpPr>
        <p:spPr bwMode="auto">
          <a:xfrm rot="16200000" flipH="1">
            <a:off x="800100" y="2628900"/>
            <a:ext cx="990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Rectangle 36"/>
          <p:cNvSpPr>
            <a:spLocks noChangeArrowheads="1"/>
          </p:cNvSpPr>
          <p:nvPr/>
        </p:nvSpPr>
        <p:spPr bwMode="auto">
          <a:xfrm rot="3019943">
            <a:off x="1051455" y="948267"/>
            <a:ext cx="269875" cy="1729317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cxnSp>
        <p:nvCxnSpPr>
          <p:cNvPr id="8225" name="Straight Connector 42"/>
          <p:cNvCxnSpPr>
            <a:cxnSpLocks noChangeShapeType="1"/>
            <a:endCxn id="37" idx="3"/>
          </p:cNvCxnSpPr>
          <p:nvPr/>
        </p:nvCxnSpPr>
        <p:spPr bwMode="auto">
          <a:xfrm>
            <a:off x="1016001" y="1752601"/>
            <a:ext cx="285751" cy="163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6" name="Straight Connector 52"/>
          <p:cNvCxnSpPr>
            <a:cxnSpLocks noChangeShapeType="1"/>
          </p:cNvCxnSpPr>
          <p:nvPr/>
        </p:nvCxnSpPr>
        <p:spPr bwMode="auto">
          <a:xfrm rot="16200000" flipH="1">
            <a:off x="1460500" y="1409700"/>
            <a:ext cx="22860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7" name="Straight Connector 55"/>
          <p:cNvCxnSpPr>
            <a:cxnSpLocks noChangeShapeType="1"/>
          </p:cNvCxnSpPr>
          <p:nvPr/>
        </p:nvCxnSpPr>
        <p:spPr bwMode="auto">
          <a:xfrm flipV="1">
            <a:off x="609600" y="1447800"/>
            <a:ext cx="1219200" cy="762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28" name="Straight Connector 58"/>
          <p:cNvCxnSpPr>
            <a:cxnSpLocks noChangeShapeType="1"/>
          </p:cNvCxnSpPr>
          <p:nvPr/>
        </p:nvCxnSpPr>
        <p:spPr bwMode="auto">
          <a:xfrm rot="16200000" flipH="1">
            <a:off x="755651" y="1925638"/>
            <a:ext cx="152400" cy="203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159001" y="1"/>
            <a:ext cx="7776633" cy="1368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ar-SA" sz="2800" b="1" cap="all" dirty="0">
                <a:ln/>
                <a:solidFill>
                  <a:srgbClr val="0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>مرحلة التقدير</a:t>
            </a:r>
          </a:p>
          <a:p>
            <a:pPr algn="ctr">
              <a:defRPr/>
            </a:pPr>
            <a:r>
              <a:rPr lang="en-US" sz="2800" b="1" cap="all" dirty="0">
                <a:ln/>
                <a:solidFill>
                  <a:srgbClr val="0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0000" stA="55000" endPos="48000" dist="500" dir="5400000" sy="-100000" algn="bl" rotWithShape="0"/>
                </a:effectLst>
                <a:latin typeface="Tahoma" pitchFamily="34" charset="0"/>
              </a:rPr>
              <a:t>Estimation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024717" y="1628775"/>
            <a:ext cx="5952067" cy="647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FFCC66"/>
                </a:solidFill>
                <a:latin typeface="Tahoma" pitchFamily="34" charset="0"/>
              </a:rPr>
              <a:t>مشكلة التقدير</a:t>
            </a:r>
            <a:endParaRPr lang="en-US" sz="2800" dirty="0">
              <a:solidFill>
                <a:srgbClr val="FFCC66"/>
              </a:solidFill>
              <a:latin typeface="Tahoma" pitchFamily="34" charset="0"/>
            </a:endParaRPr>
          </a:p>
        </p:txBody>
      </p:sp>
      <p:sp>
        <p:nvSpPr>
          <p:cNvPr id="60425" name="Oval 9"/>
          <p:cNvSpPr>
            <a:spLocks noChangeArrowheads="1"/>
          </p:cNvSpPr>
          <p:nvPr/>
        </p:nvSpPr>
        <p:spPr bwMode="auto">
          <a:xfrm>
            <a:off x="2351617" y="2708276"/>
            <a:ext cx="1919816" cy="143986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rgbClr val="0000CC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S</a:t>
            </a:r>
          </a:p>
        </p:txBody>
      </p:sp>
      <p:sp>
        <p:nvSpPr>
          <p:cNvPr id="60426" name="Oval 10"/>
          <p:cNvSpPr>
            <a:spLocks noChangeArrowheads="1"/>
          </p:cNvSpPr>
          <p:nvPr/>
        </p:nvSpPr>
        <p:spPr bwMode="auto">
          <a:xfrm>
            <a:off x="7632701" y="2781301"/>
            <a:ext cx="1824567" cy="143986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4000" dirty="0">
                <a:solidFill>
                  <a:srgbClr val="FFCC66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P</a:t>
            </a:r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4271433" y="3487783"/>
            <a:ext cx="3305024" cy="12655"/>
          </a:xfrm>
          <a:prstGeom prst="line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ar-SA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4176184" y="3860801"/>
            <a:ext cx="3359149" cy="288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dirty="0">
                <a:solidFill>
                  <a:schemeClr val="tx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هامش الخطاء</a:t>
            </a:r>
          </a:p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(Margin of error)</a:t>
            </a:r>
          </a:p>
          <a:p>
            <a:pPr algn="ctr">
              <a:defRPr/>
            </a:pPr>
            <a:r>
              <a:rPr lang="en-US" sz="2400" dirty="0">
                <a:solidFill>
                  <a:schemeClr val="tx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(d)</a:t>
            </a:r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9264652" y="4292601"/>
            <a:ext cx="1248833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6518367" y="5229226"/>
            <a:ext cx="5673634" cy="1368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</a:rPr>
              <a:t>معلمة المجتمع المراد تقديرها</a:t>
            </a:r>
          </a:p>
          <a:p>
            <a:pPr algn="ctr">
              <a:defRPr/>
            </a:pP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</a:rPr>
              <a:t>(Population parameter)</a:t>
            </a:r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 flipV="1">
            <a:off x="2063751" y="4292601"/>
            <a:ext cx="8636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34434" y="5229226"/>
            <a:ext cx="5974926" cy="1368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2800" dirty="0">
                <a:solidFill>
                  <a:srgbClr val="0000C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إحصائية يتم تقديرها باستخدام عينة</a:t>
            </a:r>
          </a:p>
          <a:p>
            <a:pPr algn="ctr">
              <a:defRPr/>
            </a:pPr>
            <a:r>
              <a:rPr lang="en-US" sz="3200" dirty="0">
                <a:solidFill>
                  <a:srgbClr val="0000C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(Statistic</a:t>
            </a:r>
            <a:r>
              <a:rPr lang="en-US" sz="2800" dirty="0">
                <a:solidFill>
                  <a:srgbClr val="0000CC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ahoma" pitchFamily="34" charset="0"/>
              </a:rPr>
              <a:t>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604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604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type="title"/>
          </p:nvPr>
        </p:nvSpPr>
        <p:spPr>
          <a:xfrm>
            <a:off x="540114" y="1162593"/>
            <a:ext cx="11055349" cy="1254035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400" dirty="0" smtClean="0"/>
              <a:t>                 </a:t>
            </a:r>
            <a:r>
              <a:rPr lang="en-US" sz="4400" dirty="0" smtClean="0">
                <a:solidFill>
                  <a:srgbClr val="002060"/>
                </a:solidFill>
              </a:rPr>
              <a:t>d=z or t*SE ------(1)                                      </a:t>
            </a:r>
            <a:br>
              <a:rPr lang="en-US" sz="4400" dirty="0" smtClean="0">
                <a:solidFill>
                  <a:srgbClr val="002060"/>
                </a:solidFill>
              </a:rPr>
            </a:br>
            <a:r>
              <a:rPr lang="en-US" sz="4400" dirty="0" smtClean="0">
                <a:solidFill>
                  <a:srgbClr val="002060"/>
                </a:solidFill>
              </a:rPr>
              <a:t>                 d=z or t* </a:t>
            </a:r>
            <a:r>
              <a:rPr lang="el-GR" sz="4400" dirty="0" smtClean="0">
                <a:solidFill>
                  <a:srgbClr val="002060"/>
                </a:solidFill>
              </a:rPr>
              <a:t>σ</a:t>
            </a:r>
            <a:r>
              <a:rPr lang="en-US" sz="4400" dirty="0" smtClean="0">
                <a:solidFill>
                  <a:srgbClr val="002060"/>
                </a:solidFill>
              </a:rPr>
              <a:t>/√n ---(2)     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idx="1"/>
          </p:nvPr>
        </p:nvSpPr>
        <p:spPr>
          <a:xfrm>
            <a:off x="1246840" y="2476925"/>
            <a:ext cx="10680117" cy="352631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ar-SA" sz="2400" dirty="0" smtClean="0"/>
              <a:t> </a:t>
            </a:r>
            <a:r>
              <a:rPr lang="en-US" sz="2400" dirty="0" smtClean="0"/>
              <a:t>margin of error </a:t>
            </a:r>
            <a:r>
              <a:rPr lang="ar-SA" sz="2400" dirty="0" smtClean="0"/>
              <a:t>                </a:t>
            </a:r>
            <a:r>
              <a:rPr lang="en-US" sz="2400" dirty="0" smtClean="0"/>
              <a:t>d=</a:t>
            </a:r>
            <a:r>
              <a:rPr lang="ar-SA" sz="2400" dirty="0" smtClean="0"/>
              <a:t> حيث ان هامش الخطأ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Level of confidence              Z or t=</a:t>
            </a:r>
            <a:r>
              <a:rPr lang="ar-SA" sz="2400" dirty="0" smtClean="0"/>
              <a:t>مستوى الثقة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Standard error                      SE </a:t>
            </a:r>
            <a:r>
              <a:rPr lang="ar-SA" sz="2400" dirty="0" smtClean="0"/>
              <a:t>الخطأ المعياري=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Standard deviation               </a:t>
            </a:r>
            <a:r>
              <a:rPr lang="el-GR" sz="2400" dirty="0" smtClean="0"/>
              <a:t>σ</a:t>
            </a:r>
            <a:r>
              <a:rPr lang="en-US" sz="2400" dirty="0" smtClean="0"/>
              <a:t> =</a:t>
            </a:r>
            <a:r>
              <a:rPr lang="ar-SA" sz="2400" dirty="0" smtClean="0"/>
              <a:t>الانحراف المعياري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Sample size                                   n =</a:t>
            </a:r>
            <a:r>
              <a:rPr lang="ar-SA" sz="2400" dirty="0" smtClean="0"/>
              <a:t>حجم العينة </a:t>
            </a:r>
          </a:p>
          <a:p>
            <a:pPr eaLnBrk="1" hangingPunct="1">
              <a:lnSpc>
                <a:spcPct val="80000"/>
              </a:lnSpc>
            </a:pPr>
            <a:r>
              <a:rPr lang="ar-SA" sz="2400" dirty="0" smtClean="0"/>
              <a:t>إذن فان العوامل المحددة لهامش الخطأ                               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                    </a:t>
            </a:r>
            <a:endParaRPr lang="ar-SA" sz="2400" dirty="0" smtClean="0"/>
          </a:p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                           Variability    </a:t>
            </a:r>
            <a:r>
              <a:rPr lang="ar-SA" sz="2400" dirty="0" smtClean="0"/>
              <a:t> 1- درجة تباين المجتمع</a:t>
            </a:r>
          </a:p>
          <a:p>
            <a:pPr algn="r" eaLnBrk="1" hangingPunct="1">
              <a:lnSpc>
                <a:spcPct val="80000"/>
              </a:lnSpc>
            </a:pPr>
            <a:r>
              <a:rPr lang="ar-SA" sz="2400" dirty="0" smtClean="0"/>
              <a:t>  </a:t>
            </a:r>
            <a:endParaRPr lang="en-US" sz="2400" dirty="0" smtClean="0"/>
          </a:p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                                  sample design </a:t>
            </a:r>
            <a:r>
              <a:rPr lang="ar-SA" sz="2400" dirty="0" smtClean="0"/>
              <a:t>2- تصميم العينة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4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1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61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6027</TotalTime>
  <Words>769</Words>
  <Application>Microsoft Office PowerPoint</Application>
  <PresentationFormat>مخصص</PresentationFormat>
  <Paragraphs>269</Paragraphs>
  <Slides>17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17</vt:i4>
      </vt:variant>
    </vt:vector>
  </HeadingPairs>
  <TitlesOfParts>
    <vt:vector size="19" baseType="lpstr">
      <vt:lpstr>نسق Office</vt:lpstr>
      <vt:lpstr>Office Theme</vt:lpstr>
      <vt:lpstr>الشريحة 1</vt:lpstr>
      <vt:lpstr>الشريحة 2</vt:lpstr>
      <vt:lpstr>محتويات الدورة التدريبية</vt:lpstr>
      <vt:lpstr>الشريحة 4</vt:lpstr>
      <vt:lpstr>الشريحة 5</vt:lpstr>
      <vt:lpstr>الشريحة 6</vt:lpstr>
      <vt:lpstr>الشريحة 7</vt:lpstr>
      <vt:lpstr>الشريحة 8</vt:lpstr>
      <vt:lpstr>                 d=z or t*SE ------(1)                                                        d=z or t* σ/√n ---(2)     </vt:lpstr>
      <vt:lpstr>الشريحة 10</vt:lpstr>
      <vt:lpstr>الشريحة 11</vt:lpstr>
      <vt:lpstr>SAMPLE SIZE CALCULATION</vt:lpstr>
      <vt:lpstr>الشريحة 13</vt:lpstr>
      <vt:lpstr>الشريحة 14</vt:lpstr>
      <vt:lpstr>الشريحة 15</vt:lpstr>
      <vt:lpstr>الشريحة 16</vt:lpstr>
      <vt:lpstr>الشريحة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Hadeel Al Kamli</dc:creator>
  <cp:lastModifiedBy>ASUS GUEVARA</cp:lastModifiedBy>
  <cp:revision>26</cp:revision>
  <dcterms:created xsi:type="dcterms:W3CDTF">2021-10-15T20:11:56Z</dcterms:created>
  <dcterms:modified xsi:type="dcterms:W3CDTF">2022-03-09T16:27:30Z</dcterms:modified>
</cp:coreProperties>
</file>